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72" r:id="rId2"/>
    <p:sldId id="285" r:id="rId3"/>
    <p:sldId id="273" r:id="rId4"/>
    <p:sldId id="274" r:id="rId5"/>
    <p:sldId id="281" r:id="rId6"/>
    <p:sldId id="275" r:id="rId7"/>
    <p:sldId id="282" r:id="rId8"/>
    <p:sldId id="276" r:id="rId9"/>
    <p:sldId id="277" r:id="rId10"/>
    <p:sldId id="278" r:id="rId11"/>
    <p:sldId id="256" r:id="rId12"/>
    <p:sldId id="257" r:id="rId13"/>
    <p:sldId id="279" r:id="rId14"/>
    <p:sldId id="259" r:id="rId15"/>
    <p:sldId id="271" r:id="rId16"/>
    <p:sldId id="261" r:id="rId17"/>
    <p:sldId id="262" r:id="rId18"/>
    <p:sldId id="263" r:id="rId19"/>
    <p:sldId id="280" r:id="rId20"/>
    <p:sldId id="264" r:id="rId21"/>
    <p:sldId id="265" r:id="rId22"/>
    <p:sldId id="266"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4E4"/>
    <a:srgbClr val="094347"/>
    <a:srgbClr val="B0CB72"/>
    <a:srgbClr val="78BDCF"/>
    <a:srgbClr val="C7C7C7"/>
    <a:srgbClr val="E3E5E4"/>
    <a:srgbClr val="57BDAB"/>
    <a:srgbClr val="435C67"/>
    <a:srgbClr val="F5C13F"/>
    <a:srgbClr val="393A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22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EA73FE-C113-4D6A-8C8A-6C0388CAE8AC}" type="datetimeFigureOut">
              <a:rPr lang="en-US" smtClean="0"/>
              <a:t>12/19/2017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C1440-5BDD-4857-902A-2E85BC330F90}" type="slidenum">
              <a:rPr lang="en-US" smtClean="0"/>
              <a:t>‹#›</a:t>
            </a:fld>
            <a:endParaRPr lang="en-US"/>
          </a:p>
        </p:txBody>
      </p:sp>
    </p:spTree>
    <p:extLst>
      <p:ext uri="{BB962C8B-B14F-4D97-AF65-F5344CB8AC3E}">
        <p14:creationId xmlns:p14="http://schemas.microsoft.com/office/powerpoint/2010/main" val="590746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93" name="Shape 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0304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1C1440-5BDD-4857-902A-2E85BC330F90}" type="slidenum">
              <a:rPr lang="en-US" smtClean="0"/>
              <a:t>12</a:t>
            </a:fld>
            <a:endParaRPr lang="en-US"/>
          </a:p>
        </p:txBody>
      </p:sp>
    </p:spTree>
    <p:extLst>
      <p:ext uri="{BB962C8B-B14F-4D97-AF65-F5344CB8AC3E}">
        <p14:creationId xmlns:p14="http://schemas.microsoft.com/office/powerpoint/2010/main" val="1835037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1C1440-5BDD-4857-902A-2E85BC330F90}" type="slidenum">
              <a:rPr lang="en-US" smtClean="0"/>
              <a:t>14</a:t>
            </a:fld>
            <a:endParaRPr lang="en-US"/>
          </a:p>
        </p:txBody>
      </p:sp>
    </p:spTree>
    <p:extLst>
      <p:ext uri="{BB962C8B-B14F-4D97-AF65-F5344CB8AC3E}">
        <p14:creationId xmlns:p14="http://schemas.microsoft.com/office/powerpoint/2010/main" val="4172965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1C1440-5BDD-4857-902A-2E85BC330F90}" type="slidenum">
              <a:rPr lang="en-US" smtClean="0"/>
              <a:t>16</a:t>
            </a:fld>
            <a:endParaRPr lang="en-US"/>
          </a:p>
        </p:txBody>
      </p:sp>
    </p:spTree>
    <p:extLst>
      <p:ext uri="{BB962C8B-B14F-4D97-AF65-F5344CB8AC3E}">
        <p14:creationId xmlns:p14="http://schemas.microsoft.com/office/powerpoint/2010/main" val="254181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1C1440-5BDD-4857-902A-2E85BC330F90}" type="slidenum">
              <a:rPr lang="en-US" smtClean="0"/>
              <a:t>17</a:t>
            </a:fld>
            <a:endParaRPr lang="en-US"/>
          </a:p>
        </p:txBody>
      </p:sp>
    </p:spTree>
    <p:extLst>
      <p:ext uri="{BB962C8B-B14F-4D97-AF65-F5344CB8AC3E}">
        <p14:creationId xmlns:p14="http://schemas.microsoft.com/office/powerpoint/2010/main" val="2145781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1C1440-5BDD-4857-902A-2E85BC330F90}" type="slidenum">
              <a:rPr lang="en-US" smtClean="0"/>
              <a:t>18</a:t>
            </a:fld>
            <a:endParaRPr lang="en-US"/>
          </a:p>
        </p:txBody>
      </p:sp>
    </p:spTree>
    <p:extLst>
      <p:ext uri="{BB962C8B-B14F-4D97-AF65-F5344CB8AC3E}">
        <p14:creationId xmlns:p14="http://schemas.microsoft.com/office/powerpoint/2010/main" val="2188606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1C1440-5BDD-4857-902A-2E85BC330F90}" type="slidenum">
              <a:rPr lang="en-US" smtClean="0"/>
              <a:t>20</a:t>
            </a:fld>
            <a:endParaRPr lang="en-US"/>
          </a:p>
        </p:txBody>
      </p:sp>
    </p:spTree>
    <p:extLst>
      <p:ext uri="{BB962C8B-B14F-4D97-AF65-F5344CB8AC3E}">
        <p14:creationId xmlns:p14="http://schemas.microsoft.com/office/powerpoint/2010/main" val="2956146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1C1440-5BDD-4857-902A-2E85BC330F90}" type="slidenum">
              <a:rPr lang="en-US" smtClean="0"/>
              <a:t>21</a:t>
            </a:fld>
            <a:endParaRPr lang="en-US"/>
          </a:p>
        </p:txBody>
      </p:sp>
    </p:spTree>
    <p:extLst>
      <p:ext uri="{BB962C8B-B14F-4D97-AF65-F5344CB8AC3E}">
        <p14:creationId xmlns:p14="http://schemas.microsoft.com/office/powerpoint/2010/main" val="3563813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1C1440-5BDD-4857-902A-2E85BC330F90}" type="slidenum">
              <a:rPr lang="en-US" smtClean="0"/>
              <a:t>22</a:t>
            </a:fld>
            <a:endParaRPr lang="en-US"/>
          </a:p>
        </p:txBody>
      </p:sp>
    </p:spTree>
    <p:extLst>
      <p:ext uri="{BB962C8B-B14F-4D97-AF65-F5344CB8AC3E}">
        <p14:creationId xmlns:p14="http://schemas.microsoft.com/office/powerpoint/2010/main" val="415832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b="0" dirty="0">
              <a:effectLst/>
            </a:endParaRPr>
          </a:p>
        </p:txBody>
      </p:sp>
      <p:sp>
        <p:nvSpPr>
          <p:cNvPr id="4" name="Slide Number Placeholder 3"/>
          <p:cNvSpPr>
            <a:spLocks noGrp="1"/>
          </p:cNvSpPr>
          <p:nvPr>
            <p:ph type="sldNum" sz="quarter" idx="10"/>
          </p:nvPr>
        </p:nvSpPr>
        <p:spPr/>
        <p:txBody>
          <a:bodyPr/>
          <a:lstStyle/>
          <a:p>
            <a:fld id="{DCE93630-F996-CB48-9A0E-0B819780BC00}" type="slidenum">
              <a:rPr lang="en-US" smtClean="0"/>
              <a:t>2</a:t>
            </a:fld>
            <a:endParaRPr lang="en-US"/>
          </a:p>
        </p:txBody>
      </p:sp>
    </p:spTree>
    <p:extLst>
      <p:ext uri="{BB962C8B-B14F-4D97-AF65-F5344CB8AC3E}">
        <p14:creationId xmlns:p14="http://schemas.microsoft.com/office/powerpoint/2010/main" val="3298432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0" name="Shape 1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8219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12" name="Shape 112"/>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4</a:t>
            </a:fld>
            <a:endParaRPr lang="en-US"/>
          </a:p>
        </p:txBody>
      </p:sp>
    </p:spTree>
    <p:extLst>
      <p:ext uri="{BB962C8B-B14F-4D97-AF65-F5344CB8AC3E}">
        <p14:creationId xmlns:p14="http://schemas.microsoft.com/office/powerpoint/2010/main" val="1055832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0" name="Shape 1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2312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30" name="Shape 130"/>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8</a:t>
            </a:fld>
            <a:endParaRPr lang="en-US"/>
          </a:p>
        </p:txBody>
      </p:sp>
    </p:spTree>
    <p:extLst>
      <p:ext uri="{BB962C8B-B14F-4D97-AF65-F5344CB8AC3E}">
        <p14:creationId xmlns:p14="http://schemas.microsoft.com/office/powerpoint/2010/main" val="336797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37" name="Shape 137"/>
          <p:cNvSpPr txBox="1">
            <a:spLocks noGrp="1"/>
          </p:cNvSpPr>
          <p:nvPr>
            <p:ph type="sldNum" idx="12"/>
          </p:nvPr>
        </p:nvSpPr>
        <p:spPr>
          <a:xfrm>
            <a:off x="3884613" y="8685213"/>
            <a:ext cx="2971800" cy="4587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9</a:t>
            </a:fld>
            <a:endParaRPr lang="en-US"/>
          </a:p>
        </p:txBody>
      </p:sp>
    </p:spTree>
    <p:extLst>
      <p:ext uri="{BB962C8B-B14F-4D97-AF65-F5344CB8AC3E}">
        <p14:creationId xmlns:p14="http://schemas.microsoft.com/office/powerpoint/2010/main" val="2180394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43" name="Shape 1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2415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1C1440-5BDD-4857-902A-2E85BC330F90}" type="slidenum">
              <a:rPr lang="en-US" smtClean="0"/>
              <a:t>11</a:t>
            </a:fld>
            <a:endParaRPr lang="en-US"/>
          </a:p>
        </p:txBody>
      </p:sp>
    </p:spTree>
    <p:extLst>
      <p:ext uri="{BB962C8B-B14F-4D97-AF65-F5344CB8AC3E}">
        <p14:creationId xmlns:p14="http://schemas.microsoft.com/office/powerpoint/2010/main" val="2197496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780F0-EBCB-4130-8763-660081E864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B19C01-C89A-479A-9840-CDD789C781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AB1751-5B17-43F2-8B52-9440965D0E5E}"/>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5" name="Footer Placeholder 4">
            <a:extLst>
              <a:ext uri="{FF2B5EF4-FFF2-40B4-BE49-F238E27FC236}">
                <a16:creationId xmlns:a16="http://schemas.microsoft.com/office/drawing/2014/main" id="{1CF1CC27-0080-4ACE-A591-B2D72442D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E89C99-A578-4B22-9DF8-CC0D6917D6E4}"/>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3527281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15B2B-2B51-4608-B933-63964B7154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AFFC35-50A1-4967-83BA-025ABDA361B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FF6DD8-CE06-4AAC-8656-6E019958AD06}"/>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5" name="Footer Placeholder 4">
            <a:extLst>
              <a:ext uri="{FF2B5EF4-FFF2-40B4-BE49-F238E27FC236}">
                <a16:creationId xmlns:a16="http://schemas.microsoft.com/office/drawing/2014/main" id="{DA4D5246-1F3A-4CEF-9DDA-1EFD659789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B1181E-147A-4C4B-B770-B6CF61D9C71B}"/>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2856434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F7349D-AE33-42B5-B333-763251840E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303E28-D227-41AA-A7EB-6F5A9507E6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311BD-DE32-45D5-BB52-F5596D7EA8EF}"/>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5" name="Footer Placeholder 4">
            <a:extLst>
              <a:ext uri="{FF2B5EF4-FFF2-40B4-BE49-F238E27FC236}">
                <a16:creationId xmlns:a16="http://schemas.microsoft.com/office/drawing/2014/main" id="{9BE06B96-4189-44E0-85B1-A930CFAA2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F8D1E-79C3-4820-B081-9B4B380CA284}"/>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858925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00BF8-1C8B-4C15-A018-53655FCC41D1}"/>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FB0587B5-944B-42D3-A3EA-2C85B0913E87}"/>
              </a:ext>
            </a:extLst>
          </p:cNvPr>
          <p:cNvSpPr>
            <a:spLocks noGrp="1"/>
          </p:cNvSpPr>
          <p:nvPr>
            <p:ph type="body"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1742BA-152D-49FC-9ADA-3007753913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40C169-BE32-4AEC-AF4B-7B68316C928B}"/>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6" name="Footer Placeholder 5">
            <a:extLst>
              <a:ext uri="{FF2B5EF4-FFF2-40B4-BE49-F238E27FC236}">
                <a16:creationId xmlns:a16="http://schemas.microsoft.com/office/drawing/2014/main" id="{3FE8BB7C-7E7A-42BF-B993-69366FA328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D98D7-4153-4BD4-9D2E-C4D7E71AA519}"/>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2231006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4EC49-D8CA-4699-9403-A7290163A0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B7FFC0-2DEC-4423-B4EE-D2A1D05917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30440B-A5A2-44AC-AD83-CD7C159ED787}"/>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5" name="Footer Placeholder 4">
            <a:extLst>
              <a:ext uri="{FF2B5EF4-FFF2-40B4-BE49-F238E27FC236}">
                <a16:creationId xmlns:a16="http://schemas.microsoft.com/office/drawing/2014/main" id="{1823F0BB-4B7F-4EFD-BADB-BCC1FFFF26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C667D-4079-4D1B-A2F0-08C49582DB4C}"/>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2280708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305C-F5E6-48BA-B200-6112311F6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59E242-65A4-41E2-A4E1-173491C9BD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05CCAE8-8E70-484B-A6F7-C17FD55C5314}"/>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5" name="Footer Placeholder 4">
            <a:extLst>
              <a:ext uri="{FF2B5EF4-FFF2-40B4-BE49-F238E27FC236}">
                <a16:creationId xmlns:a16="http://schemas.microsoft.com/office/drawing/2014/main" id="{60BA825C-32C5-4192-ACBF-60E5FCAE37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DDEB1-611E-4C78-83AE-1A0CD1C26D99}"/>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1411479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B7C8-924A-4E06-B2D7-C598AA25EB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06F332-CD56-4E92-BA96-9CAF38F0800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0C9667-ACDD-49E2-B630-A76444273AD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0FCE4B-0563-47DD-87EE-70D24EAD30F7}"/>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6" name="Footer Placeholder 5">
            <a:extLst>
              <a:ext uri="{FF2B5EF4-FFF2-40B4-BE49-F238E27FC236}">
                <a16:creationId xmlns:a16="http://schemas.microsoft.com/office/drawing/2014/main" id="{9E5F3C09-DE39-44CD-A8AE-8C7FCCDCB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D8BD36-5ADD-4F23-94EE-6BFF60C6B9A2}"/>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2221305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0D44C-D0C4-4C0C-969E-4C9EDE441A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233415-ECF3-412B-9AF6-D909E7647A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406EE-E7D6-46A4-A14C-E4AC2E51B22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879CF7-E26A-4FE1-9949-B43F5F719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331F9A3-2F76-41D3-9922-AAC4EE3629A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4971CC5-73F0-4CA8-B93F-196DCBE52A4F}"/>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8" name="Footer Placeholder 7">
            <a:extLst>
              <a:ext uri="{FF2B5EF4-FFF2-40B4-BE49-F238E27FC236}">
                <a16:creationId xmlns:a16="http://schemas.microsoft.com/office/drawing/2014/main" id="{2184C4A6-21DA-4361-A37E-AB3C59B15A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4357BB-FB97-4B17-93C8-BCE7AD1DFBCA}"/>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2159910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9ECDE-12BF-4FB5-BCD9-DCE87CF963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A73D3E-9999-4A7A-A4C7-5E2AB42AA21D}"/>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4" name="Footer Placeholder 3">
            <a:extLst>
              <a:ext uri="{FF2B5EF4-FFF2-40B4-BE49-F238E27FC236}">
                <a16:creationId xmlns:a16="http://schemas.microsoft.com/office/drawing/2014/main" id="{4035EE22-BDE8-4AB4-98C5-E409B017A7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0ABB99-1B01-4C1D-8549-245AD7167D27}"/>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7479079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327AD8-BC55-4136-A71D-9553700D6B0C}"/>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3" name="Footer Placeholder 2">
            <a:extLst>
              <a:ext uri="{FF2B5EF4-FFF2-40B4-BE49-F238E27FC236}">
                <a16:creationId xmlns:a16="http://schemas.microsoft.com/office/drawing/2014/main" id="{57D91425-3B6D-40D0-82DF-C4E98CE406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C2C299-8685-4FD4-9788-2CE5CA542E64}"/>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181448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77CD-39AA-4C54-9082-8D3632F91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BFF2CEB-6FAD-4082-B44D-38BBEA8A09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F865B6-2573-4F55-A0CE-6CBC375000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E576650-FBB2-4B5C-B45E-3E7265717CC9}"/>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6" name="Footer Placeholder 5">
            <a:extLst>
              <a:ext uri="{FF2B5EF4-FFF2-40B4-BE49-F238E27FC236}">
                <a16:creationId xmlns:a16="http://schemas.microsoft.com/office/drawing/2014/main" id="{D196A380-CE10-4861-86E6-FDA3C4C6B3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2A673-81ED-4EC0-89D5-E54465187A40}"/>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2298350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B764C-E69D-47D7-BB5A-494A288D64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11534F-5BAC-45BC-8CD5-EBD8A3FC6F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3E4DE8-D9D0-47EC-83E3-DBA2E2332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240BFC9-5B0C-453E-BAB9-BBB53F1A74B7}"/>
              </a:ext>
            </a:extLst>
          </p:cNvPr>
          <p:cNvSpPr>
            <a:spLocks noGrp="1"/>
          </p:cNvSpPr>
          <p:nvPr>
            <p:ph type="dt" sz="half" idx="10"/>
          </p:nvPr>
        </p:nvSpPr>
        <p:spPr/>
        <p:txBody>
          <a:bodyPr/>
          <a:lstStyle/>
          <a:p>
            <a:fld id="{7FC7FC7A-590C-45F3-8621-727F0D9B8D62}" type="datetimeFigureOut">
              <a:rPr lang="en-US" smtClean="0"/>
              <a:t>12/19/2017</a:t>
            </a:fld>
            <a:endParaRPr lang="en-US"/>
          </a:p>
        </p:txBody>
      </p:sp>
      <p:sp>
        <p:nvSpPr>
          <p:cNvPr id="6" name="Footer Placeholder 5">
            <a:extLst>
              <a:ext uri="{FF2B5EF4-FFF2-40B4-BE49-F238E27FC236}">
                <a16:creationId xmlns:a16="http://schemas.microsoft.com/office/drawing/2014/main" id="{F225FFBC-5307-4DBD-B7A9-A0D375AC8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34837-4206-4167-9D77-8FDEAF158589}"/>
              </a:ext>
            </a:extLst>
          </p:cNvPr>
          <p:cNvSpPr>
            <a:spLocks noGrp="1"/>
          </p:cNvSpPr>
          <p:nvPr>
            <p:ph type="sldNum" sz="quarter" idx="12"/>
          </p:nvPr>
        </p:nvSpPr>
        <p:spPr/>
        <p:txBody>
          <a:bodyPr/>
          <a:lstStyle/>
          <a:p>
            <a:fld id="{DDC0CA4B-C10A-4A7F-8B5D-B38E62B02CAD}" type="slidenum">
              <a:rPr lang="en-US" smtClean="0"/>
              <a:t>‹#›</a:t>
            </a:fld>
            <a:endParaRPr lang="en-US"/>
          </a:p>
        </p:txBody>
      </p:sp>
    </p:spTree>
    <p:extLst>
      <p:ext uri="{BB962C8B-B14F-4D97-AF65-F5344CB8AC3E}">
        <p14:creationId xmlns:p14="http://schemas.microsoft.com/office/powerpoint/2010/main" val="3708564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E2D7B6-C7D9-485C-AF03-E170AB84CA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D44256-CF69-4041-B7A9-8FED6C2976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3B4F5-C8FC-4927-A3BA-A240F7ED88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C7FC7A-590C-45F3-8621-727F0D9B8D62}" type="datetimeFigureOut">
              <a:rPr lang="en-US" smtClean="0"/>
              <a:t>12/19/2017</a:t>
            </a:fld>
            <a:endParaRPr lang="en-US"/>
          </a:p>
        </p:txBody>
      </p:sp>
      <p:sp>
        <p:nvSpPr>
          <p:cNvPr id="5" name="Footer Placeholder 4">
            <a:extLst>
              <a:ext uri="{FF2B5EF4-FFF2-40B4-BE49-F238E27FC236}">
                <a16:creationId xmlns:a16="http://schemas.microsoft.com/office/drawing/2014/main" id="{37319691-0FDB-4B3C-A199-770CC0305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CCEC24-906B-4BB4-A358-38DB3D3F63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C0CA4B-C10A-4A7F-8B5D-B38E62B02CAD}" type="slidenum">
              <a:rPr lang="en-US" smtClean="0"/>
              <a:t>‹#›</a:t>
            </a:fld>
            <a:endParaRPr lang="en-US"/>
          </a:p>
        </p:txBody>
      </p:sp>
    </p:spTree>
    <p:extLst>
      <p:ext uri="{BB962C8B-B14F-4D97-AF65-F5344CB8AC3E}">
        <p14:creationId xmlns:p14="http://schemas.microsoft.com/office/powerpoint/2010/main" val="3905886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4.wmv"/><Relationship Id="rId1" Type="http://schemas.microsoft.com/office/2007/relationships/media" Target="../media/media4.wmv"/><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5.wmv"/><Relationship Id="rId1" Type="http://schemas.microsoft.com/office/2007/relationships/media" Target="../media/media5.wmv"/><Relationship Id="rId5" Type="http://schemas.openxmlformats.org/officeDocument/2006/relationships/image" Target="../media/image34.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0" y="4494075"/>
            <a:ext cx="12192000" cy="949286"/>
          </a:xfrm>
          <a:prstGeom prst="rect">
            <a:avLst/>
          </a:prstGeom>
          <a:noFill/>
          <a:ln>
            <a:noFill/>
          </a:ln>
        </p:spPr>
        <p:txBody>
          <a:bodyPr wrap="square" lIns="91425" tIns="45700" rIns="91425" bIns="45700" anchor="b" anchorCtr="0">
            <a:noAutofit/>
          </a:bodyPr>
          <a:lstStyle/>
          <a:p>
            <a:pPr marL="0" marR="0" lvl="0" indent="-381000" algn="ctr" rtl="0">
              <a:lnSpc>
                <a:spcPct val="90000"/>
              </a:lnSpc>
              <a:spcBef>
                <a:spcPts val="0"/>
              </a:spcBef>
              <a:buClr>
                <a:srgbClr val="F9CB7E"/>
              </a:buClr>
              <a:buSzPts val="6000"/>
              <a:buFont typeface="Calibri"/>
              <a:buNone/>
            </a:pPr>
            <a:r>
              <a:rPr lang="en-US" sz="5400" b="1" i="0" u="none" strike="noStrike" cap="none" dirty="0">
                <a:solidFill>
                  <a:srgbClr val="F9CB7E"/>
                </a:solidFill>
                <a:latin typeface="Calibri"/>
                <a:ea typeface="Calibri"/>
                <a:cs typeface="Calibri"/>
                <a:sym typeface="Calibri"/>
              </a:rPr>
              <a:t>NARS Restaurant</a:t>
            </a:r>
            <a:r>
              <a:rPr lang="en-US" sz="5400" b="1" dirty="0">
                <a:solidFill>
                  <a:srgbClr val="F9CB7E"/>
                </a:solidFill>
                <a:latin typeface="Calibri"/>
                <a:ea typeface="Calibri"/>
                <a:cs typeface="Calibri"/>
                <a:sym typeface="Calibri"/>
              </a:rPr>
              <a:t> </a:t>
            </a:r>
            <a:r>
              <a:rPr lang="en-US" sz="5400" b="1" i="0" u="none" strike="noStrike" cap="none" dirty="0">
                <a:solidFill>
                  <a:srgbClr val="F9CB7E"/>
                </a:solidFill>
                <a:latin typeface="Calibri"/>
                <a:ea typeface="Calibri"/>
                <a:cs typeface="Calibri"/>
                <a:sym typeface="Calibri"/>
              </a:rPr>
              <a:t>Management System </a:t>
            </a:r>
          </a:p>
        </p:txBody>
      </p:sp>
      <p:sp>
        <p:nvSpPr>
          <p:cNvPr id="96" name="Shape 96"/>
          <p:cNvSpPr txBox="1">
            <a:spLocks noGrp="1"/>
          </p:cNvSpPr>
          <p:nvPr>
            <p:ph type="subTitle" idx="1"/>
          </p:nvPr>
        </p:nvSpPr>
        <p:spPr>
          <a:xfrm>
            <a:off x="0" y="5666443"/>
            <a:ext cx="12192000" cy="884503"/>
          </a:xfrm>
          <a:prstGeom prst="rect">
            <a:avLst/>
          </a:prstGeom>
          <a:noFill/>
          <a:ln>
            <a:noFill/>
          </a:ln>
        </p:spPr>
        <p:txBody>
          <a:bodyPr wrap="square" lIns="91425" tIns="45700" rIns="91425" bIns="45700" anchor="t" anchorCtr="0">
            <a:noAutofit/>
          </a:bodyPr>
          <a:lstStyle/>
          <a:p>
            <a:pPr marL="0" marR="0" lvl="0" indent="-152400" algn="ctr" rtl="0">
              <a:lnSpc>
                <a:spcPct val="90000"/>
              </a:lnSpc>
              <a:spcBef>
                <a:spcPts val="0"/>
              </a:spcBef>
              <a:buClr>
                <a:schemeClr val="dk1"/>
              </a:buClr>
              <a:buSzPts val="2400"/>
              <a:buFont typeface="Arial"/>
              <a:buNone/>
            </a:pPr>
            <a:r>
              <a:rPr lang="en-US" sz="2400" b="0" i="0" u="none" strike="noStrike" cap="none" dirty="0">
                <a:solidFill>
                  <a:schemeClr val="dk1"/>
                </a:solidFill>
                <a:latin typeface="Calibri"/>
                <a:ea typeface="Calibri"/>
                <a:cs typeface="Calibri"/>
                <a:sym typeface="Calibri"/>
              </a:rPr>
              <a:t>Usability test result </a:t>
            </a:r>
          </a:p>
        </p:txBody>
      </p:sp>
      <p:pic>
        <p:nvPicPr>
          <p:cNvPr id="97" name="Shape 97"/>
          <p:cNvPicPr preferRelativeResize="0"/>
          <p:nvPr/>
        </p:nvPicPr>
        <p:blipFill rotWithShape="1">
          <a:blip r:embed="rId3">
            <a:alphaModFix/>
          </a:blip>
          <a:srcRect/>
          <a:stretch/>
        </p:blipFill>
        <p:spPr>
          <a:xfrm>
            <a:off x="4123418" y="293096"/>
            <a:ext cx="4054579" cy="4054579"/>
          </a:xfrm>
          <a:prstGeom prst="rect">
            <a:avLst/>
          </a:prstGeom>
          <a:noFill/>
          <a:ln>
            <a:noFill/>
          </a:ln>
        </p:spPr>
      </p:pic>
    </p:spTree>
    <p:extLst>
      <p:ext uri="{BB962C8B-B14F-4D97-AF65-F5344CB8AC3E}">
        <p14:creationId xmlns:p14="http://schemas.microsoft.com/office/powerpoint/2010/main" val="1514088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3E5E4"/>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0" y="365125"/>
            <a:ext cx="12192000" cy="1325563"/>
          </a:xfrm>
          <a:prstGeom prst="rect">
            <a:avLst/>
          </a:prstGeom>
          <a:noFill/>
          <a:ln>
            <a:noFill/>
          </a:ln>
        </p:spPr>
        <p:txBody>
          <a:bodyPr wrap="square" lIns="91425" tIns="45700" rIns="91425" bIns="45700" anchor="ctr" anchorCtr="0">
            <a:noAutofit/>
          </a:bodyPr>
          <a:lstStyle/>
          <a:p>
            <a:pPr marL="0" marR="0" lvl="0" indent="-279400" algn="ctr" rtl="0">
              <a:lnSpc>
                <a:spcPct val="90000"/>
              </a:lnSpc>
              <a:spcBef>
                <a:spcPts val="0"/>
              </a:spcBef>
              <a:buClr>
                <a:schemeClr val="dk1"/>
              </a:buClr>
              <a:buSzPts val="4400"/>
              <a:buFont typeface="Calibri"/>
              <a:buNone/>
            </a:pPr>
            <a:r>
              <a:rPr lang="en-US" sz="8000" b="1" i="0" u="none" strike="noStrike" cap="none" dirty="0">
                <a:solidFill>
                  <a:srgbClr val="57BDAB"/>
                </a:solidFill>
                <a:latin typeface="Calibri"/>
                <a:ea typeface="Calibri"/>
                <a:cs typeface="Calibri"/>
                <a:sym typeface="Calibri"/>
              </a:rPr>
              <a:t>Tasks</a:t>
            </a:r>
            <a:r>
              <a:rPr lang="en-US" sz="8000" b="1" i="0" u="none" strike="noStrike" cap="none" dirty="0">
                <a:solidFill>
                  <a:schemeClr val="dk1"/>
                </a:solidFill>
                <a:latin typeface="Calibri"/>
                <a:ea typeface="Calibri"/>
                <a:cs typeface="Calibri"/>
                <a:sym typeface="Calibri"/>
              </a:rPr>
              <a:t> </a:t>
            </a:r>
          </a:p>
        </p:txBody>
      </p:sp>
      <p:sp>
        <p:nvSpPr>
          <p:cNvPr id="146" name="Shape 146"/>
          <p:cNvSpPr txBox="1">
            <a:spLocks noGrp="1"/>
          </p:cNvSpPr>
          <p:nvPr>
            <p:ph type="body" idx="1"/>
          </p:nvPr>
        </p:nvSpPr>
        <p:spPr>
          <a:xfrm>
            <a:off x="251202" y="1895410"/>
            <a:ext cx="8540854" cy="4351338"/>
          </a:xfrm>
          <a:prstGeom prst="rect">
            <a:avLst/>
          </a:prstGeom>
          <a:noFill/>
          <a:ln>
            <a:noFill/>
          </a:ln>
        </p:spPr>
        <p:txBody>
          <a:bodyPr wrap="square" lIns="91425" tIns="45700" rIns="91425" bIns="45700" anchor="t" anchorCtr="0">
            <a:noAutofit/>
          </a:bodyPr>
          <a:lstStyle/>
          <a:p>
            <a:pPr marL="508000" lvl="0" indent="-457200" rtl="0">
              <a:lnSpc>
                <a:spcPct val="100000"/>
              </a:lnSpc>
              <a:spcBef>
                <a:spcPts val="0"/>
              </a:spcBef>
              <a:spcAft>
                <a:spcPts val="0"/>
              </a:spcAft>
              <a:buSzPts val="2800"/>
              <a:buFont typeface="Wingdings" charset="2"/>
              <a:buChar char="ü"/>
            </a:pPr>
            <a:r>
              <a:rPr lang="en-US" sz="3200" b="1" dirty="0"/>
              <a:t>Book new reservation for </a:t>
            </a:r>
            <a:r>
              <a:rPr lang="en-US" sz="3200" b="1" dirty="0" err="1"/>
              <a:t>Hala</a:t>
            </a:r>
            <a:r>
              <a:rPr lang="en-US" sz="3200" b="1" dirty="0"/>
              <a:t>.</a:t>
            </a:r>
          </a:p>
          <a:p>
            <a:pPr marL="508000" lvl="0" indent="-457200" rtl="0">
              <a:lnSpc>
                <a:spcPct val="100000"/>
              </a:lnSpc>
              <a:spcBef>
                <a:spcPts val="0"/>
              </a:spcBef>
              <a:spcAft>
                <a:spcPts val="0"/>
              </a:spcAft>
              <a:buSzPts val="2800"/>
              <a:buFont typeface="Wingdings" charset="2"/>
              <a:buChar char="ü"/>
            </a:pPr>
            <a:r>
              <a:rPr lang="en-US" sz="3200" b="1" dirty="0"/>
              <a:t>Edit booked reservation time for Sara.</a:t>
            </a:r>
          </a:p>
          <a:p>
            <a:pPr marL="508000" lvl="0" indent="-457200" rtl="0">
              <a:lnSpc>
                <a:spcPct val="100000"/>
              </a:lnSpc>
              <a:spcBef>
                <a:spcPts val="0"/>
              </a:spcBef>
              <a:spcAft>
                <a:spcPts val="0"/>
              </a:spcAft>
              <a:buSzPts val="2800"/>
              <a:buFont typeface="Wingdings" charset="2"/>
              <a:buChar char="ü"/>
            </a:pPr>
            <a:r>
              <a:rPr lang="en-US" sz="3200" b="1" dirty="0"/>
              <a:t>View tables assigned to waiter Jack.</a:t>
            </a:r>
          </a:p>
          <a:p>
            <a:pPr marL="508000" lvl="0" indent="-457200" rtl="0">
              <a:lnSpc>
                <a:spcPct val="100000"/>
              </a:lnSpc>
              <a:spcBef>
                <a:spcPts val="0"/>
              </a:spcBef>
              <a:spcAft>
                <a:spcPts val="0"/>
              </a:spcAft>
              <a:buSzPts val="2800"/>
              <a:buFont typeface="Wingdings" charset="2"/>
              <a:buChar char="ü"/>
            </a:pPr>
            <a:r>
              <a:rPr lang="en-US" sz="3200" b="1" dirty="0"/>
              <a:t>Change table 2 state from available to seated.</a:t>
            </a:r>
          </a:p>
          <a:p>
            <a:pPr marL="508000" lvl="0" indent="-457200" rtl="0">
              <a:lnSpc>
                <a:spcPct val="100000"/>
              </a:lnSpc>
              <a:spcBef>
                <a:spcPts val="0"/>
              </a:spcBef>
              <a:spcAft>
                <a:spcPts val="0"/>
              </a:spcAft>
              <a:buSzPts val="2800"/>
              <a:buFont typeface="Wingdings" charset="2"/>
              <a:buChar char="ü"/>
            </a:pPr>
            <a:r>
              <a:rPr lang="en-US" sz="3200" b="1" dirty="0"/>
              <a:t>Take table 2 order.</a:t>
            </a:r>
          </a:p>
          <a:p>
            <a:pPr marL="508000" lvl="0" indent="-457200" rtl="0">
              <a:lnSpc>
                <a:spcPct val="100000"/>
              </a:lnSpc>
              <a:spcBef>
                <a:spcPts val="0"/>
              </a:spcBef>
              <a:spcAft>
                <a:spcPts val="0"/>
              </a:spcAft>
              <a:buSzPts val="2800"/>
              <a:buFont typeface="Wingdings" charset="2"/>
              <a:buChar char="ü"/>
            </a:pPr>
            <a:r>
              <a:rPr lang="en-US" sz="3200" b="1" dirty="0"/>
              <a:t>Show the bill for table 2.</a:t>
            </a:r>
          </a:p>
          <a:p>
            <a:pPr marL="508000" lvl="0" indent="-457200" rtl="0">
              <a:lnSpc>
                <a:spcPct val="100000"/>
              </a:lnSpc>
              <a:spcBef>
                <a:spcPts val="0"/>
              </a:spcBef>
              <a:spcAft>
                <a:spcPts val="0"/>
              </a:spcAft>
              <a:buSzPts val="2800"/>
              <a:buFont typeface="Wingdings" charset="2"/>
              <a:buChar char="ü"/>
            </a:pPr>
            <a:r>
              <a:rPr lang="en-US" sz="3200" b="1" dirty="0"/>
              <a:t>Change table 2 state from seated to dirty.</a:t>
            </a:r>
          </a:p>
          <a:p>
            <a:pPr marL="508000" lvl="0" indent="-457200" rtl="0">
              <a:lnSpc>
                <a:spcPct val="100000"/>
              </a:lnSpc>
              <a:spcBef>
                <a:spcPts val="0"/>
              </a:spcBef>
              <a:buSzPts val="2800"/>
              <a:buFont typeface="Wingdings" charset="2"/>
              <a:buChar char="ü"/>
            </a:pPr>
            <a:r>
              <a:rPr lang="en-US" sz="3200" b="1" dirty="0"/>
              <a:t>Change table 2 state from dirty to available.</a:t>
            </a:r>
          </a:p>
          <a:p>
            <a:pPr marL="228600" marR="0" lvl="0" indent="-228600" algn="l" rtl="0">
              <a:lnSpc>
                <a:spcPct val="90000"/>
              </a:lnSpc>
              <a:spcBef>
                <a:spcPts val="0"/>
              </a:spcBef>
              <a:buClr>
                <a:schemeClr val="dk1"/>
              </a:buClr>
              <a:buSzPts val="2800"/>
              <a:buFont typeface="Arial"/>
              <a:buNone/>
            </a:pPr>
            <a:endParaRPr sz="3200" dirty="0"/>
          </a:p>
        </p:txBody>
      </p:sp>
      <p:pic>
        <p:nvPicPr>
          <p:cNvPr id="4" name="Shape 123"/>
          <p:cNvPicPr preferRelativeResize="0"/>
          <p:nvPr/>
        </p:nvPicPr>
        <p:blipFill>
          <a:blip r:embed="rId3">
            <a:extLst>
              <a:ext uri="{28A0092B-C50C-407E-A947-70E740481C1C}">
                <a14:useLocalDpi xmlns:a14="http://schemas.microsoft.com/office/drawing/2010/main" val="0"/>
              </a:ext>
            </a:extLst>
          </a:blip>
          <a:stretch>
            <a:fillRect/>
          </a:stretch>
        </p:blipFill>
        <p:spPr>
          <a:xfrm>
            <a:off x="8807102" y="2205167"/>
            <a:ext cx="3326940" cy="3326940"/>
          </a:xfrm>
          <a:prstGeom prst="rect">
            <a:avLst/>
          </a:prstGeom>
          <a:noFill/>
          <a:ln>
            <a:noFill/>
          </a:ln>
        </p:spPr>
      </p:pic>
    </p:spTree>
    <p:extLst>
      <p:ext uri="{BB962C8B-B14F-4D97-AF65-F5344CB8AC3E}">
        <p14:creationId xmlns:p14="http://schemas.microsoft.com/office/powerpoint/2010/main" val="306097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E74B8-0D62-4435-8574-060FCA033A8F}"/>
              </a:ext>
            </a:extLst>
          </p:cNvPr>
          <p:cNvSpPr>
            <a:spLocks noGrp="1"/>
          </p:cNvSpPr>
          <p:nvPr>
            <p:ph type="title"/>
          </p:nvPr>
        </p:nvSpPr>
        <p:spPr>
          <a:xfrm>
            <a:off x="0" y="253469"/>
            <a:ext cx="12192000" cy="1325563"/>
          </a:xfrm>
        </p:spPr>
        <p:txBody>
          <a:bodyPr>
            <a:normAutofit/>
          </a:bodyPr>
          <a:lstStyle/>
          <a:p>
            <a:pPr algn="ctr"/>
            <a:r>
              <a:rPr lang="en-US" sz="5400" b="1" dirty="0">
                <a:ln>
                  <a:solidFill>
                    <a:srgbClr val="000000"/>
                  </a:solidFill>
                </a:ln>
                <a:solidFill>
                  <a:srgbClr val="C7C7C7"/>
                </a:solidFill>
                <a:latin typeface="+mn-lt"/>
              </a:rPr>
              <a:t>Usability Results</a:t>
            </a:r>
          </a:p>
        </p:txBody>
      </p:sp>
      <p:pic>
        <p:nvPicPr>
          <p:cNvPr id="6" name="Picture 5">
            <a:extLst>
              <a:ext uri="{FF2B5EF4-FFF2-40B4-BE49-F238E27FC236}">
                <a16:creationId xmlns:a16="http://schemas.microsoft.com/office/drawing/2014/main" id="{E041F67C-98DE-4657-AB30-B4BCF418D1BF}"/>
              </a:ext>
            </a:extLst>
          </p:cNvPr>
          <p:cNvPicPr>
            <a:picLocks noChangeAspect="1"/>
          </p:cNvPicPr>
          <p:nvPr/>
        </p:nvPicPr>
        <p:blipFill rotWithShape="1">
          <a:blip r:embed="rId3">
            <a:extLst>
              <a:ext uri="{28A0092B-C50C-407E-A947-70E740481C1C}">
                <a14:useLocalDpi xmlns:a14="http://schemas.microsoft.com/office/drawing/2010/main" val="0"/>
              </a:ext>
            </a:extLst>
          </a:blip>
          <a:srcRect l="5412" r="5778"/>
          <a:stretch/>
        </p:blipFill>
        <p:spPr>
          <a:xfrm>
            <a:off x="6065697" y="1610979"/>
            <a:ext cx="6016077" cy="4516036"/>
          </a:xfrm>
          <a:prstGeom prst="rect">
            <a:avLst/>
          </a:prstGeom>
        </p:spPr>
      </p:pic>
      <p:pic>
        <p:nvPicPr>
          <p:cNvPr id="1028" name="Picture 4" descr="https://lh6.googleusercontent.com/mR0Qj-B1nIu7A3unfduM8xfLZDwYey-sT6p_0xKcw9vavEBjaMOyPITAXjUJldHZtcrx5AXNbM-qCTHTy69BkXurzRBmYdLbdG33P6j8tz8NcC-8Drl6Qd6ZYvOxFJoq4toODqD7">
            <a:extLst>
              <a:ext uri="{FF2B5EF4-FFF2-40B4-BE49-F238E27FC236}">
                <a16:creationId xmlns:a16="http://schemas.microsoft.com/office/drawing/2014/main" id="{D09CC589-A1E7-4169-889B-6C525AA922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29" y="1620902"/>
            <a:ext cx="5989540" cy="449215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96814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1EF07-3E1F-4370-A0DE-C63C49D810F1}"/>
              </a:ext>
            </a:extLst>
          </p:cNvPr>
          <p:cNvSpPr>
            <a:spLocks noGrp="1"/>
          </p:cNvSpPr>
          <p:nvPr>
            <p:ph type="title"/>
          </p:nvPr>
        </p:nvSpPr>
        <p:spPr>
          <a:xfrm>
            <a:off x="362847" y="546563"/>
            <a:ext cx="5121721" cy="1325563"/>
          </a:xfrm>
        </p:spPr>
        <p:txBody>
          <a:bodyPr>
            <a:normAutofit/>
          </a:bodyPr>
          <a:lstStyle/>
          <a:p>
            <a:r>
              <a:rPr lang="en-GB" b="1" dirty="0">
                <a:solidFill>
                  <a:srgbClr val="78BDCF"/>
                </a:solidFill>
              </a:rPr>
              <a:t>1.Make order task  </a:t>
            </a:r>
            <a:br>
              <a:rPr lang="en-GB" b="1" dirty="0">
                <a:solidFill>
                  <a:srgbClr val="78BDCF"/>
                </a:solidFill>
              </a:rPr>
            </a:br>
            <a:r>
              <a:rPr lang="en-GB" dirty="0">
                <a:solidFill>
                  <a:srgbClr val="B0CB72"/>
                </a:solidFill>
              </a:rPr>
              <a:t>1.1 Quantity problem</a:t>
            </a:r>
            <a:endParaRPr lang="en-US" dirty="0">
              <a:solidFill>
                <a:srgbClr val="B0CB72"/>
              </a:solidFill>
            </a:endParaRPr>
          </a:p>
        </p:txBody>
      </p:sp>
      <p:sp>
        <p:nvSpPr>
          <p:cNvPr id="3" name="Text Placeholder 2">
            <a:extLst>
              <a:ext uri="{FF2B5EF4-FFF2-40B4-BE49-F238E27FC236}">
                <a16:creationId xmlns:a16="http://schemas.microsoft.com/office/drawing/2014/main" id="{FB84F45B-A231-402D-A09E-A8890C93534A}"/>
              </a:ext>
            </a:extLst>
          </p:cNvPr>
          <p:cNvSpPr>
            <a:spLocks noGrp="1"/>
          </p:cNvSpPr>
          <p:nvPr>
            <p:ph type="body" sz="half" idx="1"/>
          </p:nvPr>
        </p:nvSpPr>
        <p:spPr>
          <a:xfrm>
            <a:off x="5596213" y="318296"/>
            <a:ext cx="6419596" cy="1831045"/>
          </a:xfrm>
          <a:ln>
            <a:solidFill>
              <a:schemeClr val="tx1"/>
            </a:solidFill>
            <a:prstDash val="dot"/>
          </a:ln>
        </p:spPr>
        <p:txBody>
          <a:bodyPr/>
          <a:lstStyle/>
          <a:p>
            <a:r>
              <a:rPr lang="en-US" dirty="0"/>
              <a:t>We can’t change it because that need real coding and data storing.</a:t>
            </a:r>
          </a:p>
          <a:p>
            <a:r>
              <a:rPr lang="en-US" dirty="0"/>
              <a:t>The + and – very clear to the user and easy to access. </a:t>
            </a:r>
          </a:p>
        </p:txBody>
      </p:sp>
      <p:pic>
        <p:nvPicPr>
          <p:cNvPr id="5" name="Storyboard">
            <a:hlinkClick r:id="" action="ppaction://media"/>
            <a:extLst>
              <a:ext uri="{FF2B5EF4-FFF2-40B4-BE49-F238E27FC236}">
                <a16:creationId xmlns:a16="http://schemas.microsoft.com/office/drawing/2014/main" id="{DABFCF21-DF34-423B-A122-13C6349174A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767486" y="2419263"/>
            <a:ext cx="6424514" cy="4288363"/>
          </a:xfrm>
          <a:prstGeom prst="rect">
            <a:avLst/>
          </a:prstGeom>
        </p:spPr>
      </p:pic>
      <p:pic>
        <p:nvPicPr>
          <p:cNvPr id="7" name="Picture 6">
            <a:extLst>
              <a:ext uri="{FF2B5EF4-FFF2-40B4-BE49-F238E27FC236}">
                <a16:creationId xmlns:a16="http://schemas.microsoft.com/office/drawing/2014/main" id="{1C4437E7-0151-4F60-AC4E-95AB831DFEE0}"/>
              </a:ext>
            </a:extLst>
          </p:cNvPr>
          <p:cNvPicPr>
            <a:picLocks noChangeAspect="1"/>
          </p:cNvPicPr>
          <p:nvPr/>
        </p:nvPicPr>
        <p:blipFill rotWithShape="1">
          <a:blip r:embed="rId6">
            <a:extLst>
              <a:ext uri="{28A0092B-C50C-407E-A947-70E740481C1C}">
                <a14:useLocalDpi xmlns:a14="http://schemas.microsoft.com/office/drawing/2010/main" val="0"/>
              </a:ext>
            </a:extLst>
          </a:blip>
          <a:srcRect l="14846" t="13144" r="15896" b="11339"/>
          <a:stretch/>
        </p:blipFill>
        <p:spPr>
          <a:xfrm>
            <a:off x="0" y="2518058"/>
            <a:ext cx="5701770" cy="4144544"/>
          </a:xfrm>
          <a:prstGeom prst="rect">
            <a:avLst/>
          </a:prstGeom>
        </p:spPr>
      </p:pic>
    </p:spTree>
    <p:extLst>
      <p:ext uri="{BB962C8B-B14F-4D97-AF65-F5344CB8AC3E}">
        <p14:creationId xmlns:p14="http://schemas.microsoft.com/office/powerpoint/2010/main" val="30081698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A843-17AE-403C-A3C9-AB8F213B244C}"/>
              </a:ext>
            </a:extLst>
          </p:cNvPr>
          <p:cNvSpPr>
            <a:spLocks noGrp="1"/>
          </p:cNvSpPr>
          <p:nvPr>
            <p:ph type="title"/>
          </p:nvPr>
        </p:nvSpPr>
        <p:spPr>
          <a:xfrm>
            <a:off x="0" y="365125"/>
            <a:ext cx="12192000" cy="1325563"/>
          </a:xfrm>
        </p:spPr>
        <p:txBody>
          <a:bodyPr/>
          <a:lstStyle/>
          <a:p>
            <a:pPr algn="ctr"/>
            <a:r>
              <a:rPr lang="en-US" dirty="0">
                <a:solidFill>
                  <a:srgbClr val="B0CB72"/>
                </a:solidFill>
              </a:rPr>
              <a:t>1.2 Done feedback</a:t>
            </a:r>
          </a:p>
        </p:txBody>
      </p:sp>
      <p:pic>
        <p:nvPicPr>
          <p:cNvPr id="4" name="image16.png">
            <a:extLst>
              <a:ext uri="{FF2B5EF4-FFF2-40B4-BE49-F238E27FC236}">
                <a16:creationId xmlns:a16="http://schemas.microsoft.com/office/drawing/2014/main" id="{8C0ED937-5711-4F06-BF90-29F740FE1F4D}"/>
              </a:ext>
            </a:extLst>
          </p:cNvPr>
          <p:cNvPicPr>
            <a:picLocks noGrp="1"/>
          </p:cNvPicPr>
          <p:nvPr>
            <p:ph idx="1"/>
          </p:nvPr>
        </p:nvPicPr>
        <p:blipFill>
          <a:blip r:embed="rId2"/>
          <a:srcRect l="9839" t="4536" r="18674" b="10263"/>
          <a:stretch>
            <a:fillRect/>
          </a:stretch>
        </p:blipFill>
        <p:spPr>
          <a:xfrm>
            <a:off x="0" y="1826128"/>
            <a:ext cx="6210262" cy="4557406"/>
          </a:xfrm>
          <a:prstGeom prst="rect">
            <a:avLst/>
          </a:prstGeom>
          <a:ln/>
        </p:spPr>
      </p:pic>
      <p:pic>
        <p:nvPicPr>
          <p:cNvPr id="5" name="image40.png">
            <a:extLst>
              <a:ext uri="{FF2B5EF4-FFF2-40B4-BE49-F238E27FC236}">
                <a16:creationId xmlns:a16="http://schemas.microsoft.com/office/drawing/2014/main" id="{141B277F-9A84-4181-B316-A8B8FCEE510A}"/>
              </a:ext>
            </a:extLst>
          </p:cNvPr>
          <p:cNvPicPr/>
          <p:nvPr/>
        </p:nvPicPr>
        <p:blipFill>
          <a:blip r:embed="rId3"/>
          <a:srcRect/>
          <a:stretch>
            <a:fillRect/>
          </a:stretch>
        </p:blipFill>
        <p:spPr>
          <a:xfrm>
            <a:off x="6128510" y="1759423"/>
            <a:ext cx="6063490" cy="4682483"/>
          </a:xfrm>
          <a:prstGeom prst="rect">
            <a:avLst/>
          </a:prstGeom>
          <a:ln/>
        </p:spPr>
      </p:pic>
    </p:spTree>
    <p:extLst>
      <p:ext uri="{BB962C8B-B14F-4D97-AF65-F5344CB8AC3E}">
        <p14:creationId xmlns:p14="http://schemas.microsoft.com/office/powerpoint/2010/main" val="3919254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9C014-6978-4D2C-B0CB-02E02207BC1E}"/>
              </a:ext>
            </a:extLst>
          </p:cNvPr>
          <p:cNvSpPr>
            <a:spLocks noGrp="1"/>
          </p:cNvSpPr>
          <p:nvPr>
            <p:ph type="title"/>
          </p:nvPr>
        </p:nvSpPr>
        <p:spPr>
          <a:xfrm>
            <a:off x="0" y="365125"/>
            <a:ext cx="12192000" cy="1325563"/>
          </a:xfrm>
        </p:spPr>
        <p:txBody>
          <a:bodyPr/>
          <a:lstStyle/>
          <a:p>
            <a:pPr algn="ctr"/>
            <a:r>
              <a:rPr lang="en-GB" b="1" dirty="0">
                <a:solidFill>
                  <a:srgbClr val="78BDCF"/>
                </a:solidFill>
              </a:rPr>
              <a:t>2.Close lists in View waiters task </a:t>
            </a:r>
            <a:endParaRPr lang="en-US" b="1" dirty="0">
              <a:solidFill>
                <a:srgbClr val="78BDCF"/>
              </a:solidFill>
            </a:endParaRPr>
          </a:p>
        </p:txBody>
      </p:sp>
      <p:pic>
        <p:nvPicPr>
          <p:cNvPr id="5" name="Storyboard(2)">
            <a:hlinkClick r:id="" action="ppaction://media"/>
            <a:extLst>
              <a:ext uri="{FF2B5EF4-FFF2-40B4-BE49-F238E27FC236}">
                <a16:creationId xmlns:a16="http://schemas.microsoft.com/office/drawing/2014/main" id="{5CBB4A80-FC49-4CD6-806F-D9D3BC8640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21160" y="2257978"/>
            <a:ext cx="6858000" cy="4577716"/>
          </a:xfrm>
          <a:prstGeom prst="rect">
            <a:avLst/>
          </a:prstGeom>
        </p:spPr>
      </p:pic>
      <p:pic>
        <p:nvPicPr>
          <p:cNvPr id="6" name="Picture 2" descr="https://lh5.googleusercontent.com/T4TKanQ2NUiLc713QHsdLfGYXETGmIfnc5LK-msrZDHZFN-ThQSaWw2PRC0GV1dA2hx0oPYXuUeCU_Da8mVXGujq6NU-Nomc9zg0Cb-EEy1xtGcBDBMTO7yjWDt2NiDNgMUwBKHZ">
            <a:extLst>
              <a:ext uri="{FF2B5EF4-FFF2-40B4-BE49-F238E27FC236}">
                <a16:creationId xmlns:a16="http://schemas.microsoft.com/office/drawing/2014/main" id="{649C00DD-7DCC-4B67-BB43-47B365F13D78}"/>
              </a:ext>
            </a:extLst>
          </p:cNvPr>
          <p:cNvPicPr>
            <a:picLocks noGrp="1" noChangeAspect="1" noChangeArrowheads="1"/>
          </p:cNvPicPr>
          <p:nvPr>
            <p:ph sz="half" idx="1"/>
          </p:nvPr>
        </p:nvPicPr>
        <p:blipFill rotWithShape="1">
          <a:blip r:embed="rId6">
            <a:extLst>
              <a:ext uri="{28A0092B-C50C-407E-A947-70E740481C1C}">
                <a14:useLocalDpi xmlns:a14="http://schemas.microsoft.com/office/drawing/2010/main" val="0"/>
              </a:ext>
            </a:extLst>
          </a:blip>
          <a:srcRect l="9454" t="1883" r="9317" b="2484"/>
          <a:stretch/>
        </p:blipFill>
        <p:spPr bwMode="auto">
          <a:xfrm>
            <a:off x="13951" y="2585277"/>
            <a:ext cx="5307209" cy="383483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a:extLst>
              <a:ext uri="{FF2B5EF4-FFF2-40B4-BE49-F238E27FC236}">
                <a16:creationId xmlns:a16="http://schemas.microsoft.com/office/drawing/2014/main" id="{AFCD10DD-F711-4341-BC45-4271FD26A76F}"/>
              </a:ext>
            </a:extLst>
          </p:cNvPr>
          <p:cNvSpPr txBox="1"/>
          <p:nvPr/>
        </p:nvSpPr>
        <p:spPr>
          <a:xfrm>
            <a:off x="0" y="1518196"/>
            <a:ext cx="12192000" cy="369332"/>
          </a:xfrm>
          <a:prstGeom prst="rect">
            <a:avLst/>
          </a:prstGeom>
          <a:noFill/>
        </p:spPr>
        <p:txBody>
          <a:bodyPr wrap="square" rtlCol="0">
            <a:spAutoFit/>
          </a:bodyPr>
          <a:lstStyle/>
          <a:p>
            <a:pPr algn="ctr"/>
            <a:r>
              <a:rPr lang="en-US" b="1" dirty="0"/>
              <a:t>To show waiters list you must close reservation list but how? </a:t>
            </a:r>
          </a:p>
        </p:txBody>
      </p:sp>
    </p:spTree>
    <p:extLst>
      <p:ext uri="{BB962C8B-B14F-4D97-AF65-F5344CB8AC3E}">
        <p14:creationId xmlns:p14="http://schemas.microsoft.com/office/powerpoint/2010/main" val="22435251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0E7F1-8A89-411C-B9CB-1B2B7FDBC31B}"/>
              </a:ext>
            </a:extLst>
          </p:cNvPr>
          <p:cNvSpPr>
            <a:spLocks noGrp="1"/>
          </p:cNvSpPr>
          <p:nvPr>
            <p:ph type="title"/>
          </p:nvPr>
        </p:nvSpPr>
        <p:spPr>
          <a:xfrm>
            <a:off x="0" y="365125"/>
            <a:ext cx="12192000" cy="1325563"/>
          </a:xfrm>
        </p:spPr>
        <p:txBody>
          <a:bodyPr/>
          <a:lstStyle/>
          <a:p>
            <a:pPr algn="ctr"/>
            <a:r>
              <a:rPr lang="en-US" b="1" dirty="0">
                <a:solidFill>
                  <a:srgbClr val="B0CB72"/>
                </a:solidFill>
              </a:rPr>
              <a:t>Solution </a:t>
            </a:r>
            <a:r>
              <a:rPr lang="en-US" b="1" dirty="0">
                <a:solidFill>
                  <a:srgbClr val="B0CB72"/>
                </a:solidFill>
                <a:sym typeface="Wingdings"/>
              </a:rPr>
              <a:t> </a:t>
            </a:r>
            <a:r>
              <a:rPr lang="en-US" b="1" dirty="0">
                <a:solidFill>
                  <a:srgbClr val="B0CB72"/>
                </a:solidFill>
              </a:rPr>
              <a:t> </a:t>
            </a:r>
            <a:r>
              <a:rPr lang="en-US" b="1" dirty="0">
                <a:solidFill>
                  <a:srgbClr val="78BDCF"/>
                </a:solidFill>
              </a:rPr>
              <a:t>X button in top of  lists </a:t>
            </a:r>
          </a:p>
        </p:txBody>
      </p:sp>
      <p:pic>
        <p:nvPicPr>
          <p:cNvPr id="6" name="image35.png">
            <a:extLst>
              <a:ext uri="{FF2B5EF4-FFF2-40B4-BE49-F238E27FC236}">
                <a16:creationId xmlns:a16="http://schemas.microsoft.com/office/drawing/2014/main" id="{16E6EEF5-95EA-4D37-B02E-29C6FEE3892B}"/>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3956" y="1995813"/>
            <a:ext cx="6103105" cy="4549902"/>
          </a:xfrm>
          <a:prstGeom prst="rect">
            <a:avLst/>
          </a:prstGeom>
          <a:ln/>
        </p:spPr>
      </p:pic>
      <p:pic>
        <p:nvPicPr>
          <p:cNvPr id="7" name="image33.png">
            <a:extLst>
              <a:ext uri="{FF2B5EF4-FFF2-40B4-BE49-F238E27FC236}">
                <a16:creationId xmlns:a16="http://schemas.microsoft.com/office/drawing/2014/main" id="{AB124927-C6FD-439F-AD67-657C2C7AFDD1}"/>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013923" y="1972248"/>
            <a:ext cx="6251881" cy="4559510"/>
          </a:xfrm>
          <a:prstGeom prst="rect">
            <a:avLst/>
          </a:prstGeom>
          <a:ln/>
        </p:spPr>
      </p:pic>
    </p:spTree>
    <p:extLst>
      <p:ext uri="{BB962C8B-B14F-4D97-AF65-F5344CB8AC3E}">
        <p14:creationId xmlns:p14="http://schemas.microsoft.com/office/powerpoint/2010/main" val="644105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8D5C4-902B-4582-98FF-3C47B17E6ADF}"/>
              </a:ext>
            </a:extLst>
          </p:cNvPr>
          <p:cNvSpPr>
            <a:spLocks noGrp="1"/>
          </p:cNvSpPr>
          <p:nvPr>
            <p:ph type="title"/>
          </p:nvPr>
        </p:nvSpPr>
        <p:spPr>
          <a:xfrm>
            <a:off x="0" y="462824"/>
            <a:ext cx="6084661" cy="1325563"/>
          </a:xfrm>
        </p:spPr>
        <p:txBody>
          <a:bodyPr>
            <a:normAutofit fontScale="90000"/>
          </a:bodyPr>
          <a:lstStyle/>
          <a:p>
            <a:r>
              <a:rPr lang="en-US" b="1" dirty="0">
                <a:solidFill>
                  <a:srgbClr val="78BDCF"/>
                </a:solidFill>
              </a:rPr>
              <a:t>3. Book new reservation task</a:t>
            </a:r>
            <a:br>
              <a:rPr lang="en-US" b="1" dirty="0"/>
            </a:br>
            <a:r>
              <a:rPr lang="en-US" dirty="0">
                <a:solidFill>
                  <a:srgbClr val="B0CB72"/>
                </a:solidFill>
              </a:rPr>
              <a:t>3.1 check added reservation </a:t>
            </a:r>
          </a:p>
        </p:txBody>
      </p:sp>
      <p:sp>
        <p:nvSpPr>
          <p:cNvPr id="3" name="Text Placeholder 2">
            <a:extLst>
              <a:ext uri="{FF2B5EF4-FFF2-40B4-BE49-F238E27FC236}">
                <a16:creationId xmlns:a16="http://schemas.microsoft.com/office/drawing/2014/main" id="{FE971BDD-1621-43FB-B14E-38A554738528}"/>
              </a:ext>
            </a:extLst>
          </p:cNvPr>
          <p:cNvSpPr>
            <a:spLocks noGrp="1"/>
          </p:cNvSpPr>
          <p:nvPr>
            <p:ph type="body" sz="half" idx="1"/>
          </p:nvPr>
        </p:nvSpPr>
        <p:spPr>
          <a:xfrm>
            <a:off x="6335863" y="583474"/>
            <a:ext cx="5754642" cy="1077380"/>
          </a:xfrm>
          <a:ln>
            <a:solidFill>
              <a:schemeClr val="tx1"/>
            </a:solidFill>
            <a:prstDash val="dot"/>
          </a:ln>
        </p:spPr>
        <p:txBody>
          <a:bodyPr/>
          <a:lstStyle/>
          <a:p>
            <a:pPr marL="0" indent="0">
              <a:buNone/>
            </a:pPr>
            <a:r>
              <a:rPr lang="en-US" dirty="0"/>
              <a:t>The booked reservation not appear with the list when you click done .</a:t>
            </a:r>
          </a:p>
        </p:txBody>
      </p:sp>
      <p:pic>
        <p:nvPicPr>
          <p:cNvPr id="5" name="Storyboard(3)">
            <a:hlinkClick r:id="" action="ppaction://media"/>
            <a:extLst>
              <a:ext uri="{FF2B5EF4-FFF2-40B4-BE49-F238E27FC236}">
                <a16:creationId xmlns:a16="http://schemas.microsoft.com/office/drawing/2014/main" id="{BA4EC059-F42F-402F-A399-B820D6D343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89189" y="2271934"/>
            <a:ext cx="6867501" cy="4584057"/>
          </a:xfrm>
          <a:prstGeom prst="rect">
            <a:avLst/>
          </a:prstGeom>
        </p:spPr>
      </p:pic>
      <p:pic>
        <p:nvPicPr>
          <p:cNvPr id="7" name="image41.png">
            <a:extLst>
              <a:ext uri="{FF2B5EF4-FFF2-40B4-BE49-F238E27FC236}">
                <a16:creationId xmlns:a16="http://schemas.microsoft.com/office/drawing/2014/main" id="{DD08A603-BF81-4D48-8A64-A793623A051D}"/>
              </a:ext>
            </a:extLst>
          </p:cNvPr>
          <p:cNvPicPr/>
          <p:nvPr/>
        </p:nvPicPr>
        <p:blipFill>
          <a:blip r:embed="rId6">
            <a:extLst>
              <a:ext uri="{28A0092B-C50C-407E-A947-70E740481C1C}">
                <a14:useLocalDpi xmlns:a14="http://schemas.microsoft.com/office/drawing/2010/main" val="0"/>
              </a:ext>
            </a:extLst>
          </a:blip>
          <a:srcRect l="9504" r="7128" b="9306"/>
          <a:stretch>
            <a:fillRect/>
          </a:stretch>
        </p:blipFill>
        <p:spPr>
          <a:xfrm>
            <a:off x="8774" y="2473522"/>
            <a:ext cx="5214624" cy="3890763"/>
          </a:xfrm>
          <a:prstGeom prst="rect">
            <a:avLst/>
          </a:prstGeom>
          <a:ln/>
        </p:spPr>
      </p:pic>
    </p:spTree>
    <p:extLst>
      <p:ext uri="{BB962C8B-B14F-4D97-AF65-F5344CB8AC3E}">
        <p14:creationId xmlns:p14="http://schemas.microsoft.com/office/powerpoint/2010/main" val="10108495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F64B4-FD33-4099-9F96-CE0159E0B110}"/>
              </a:ext>
            </a:extLst>
          </p:cNvPr>
          <p:cNvSpPr>
            <a:spLocks noGrp="1"/>
          </p:cNvSpPr>
          <p:nvPr>
            <p:ph type="title"/>
          </p:nvPr>
        </p:nvSpPr>
        <p:spPr>
          <a:xfrm>
            <a:off x="0" y="365125"/>
            <a:ext cx="12192000" cy="1325563"/>
          </a:xfrm>
        </p:spPr>
        <p:txBody>
          <a:bodyPr/>
          <a:lstStyle/>
          <a:p>
            <a:pPr algn="ctr"/>
            <a:r>
              <a:rPr lang="en-US" b="1" dirty="0">
                <a:solidFill>
                  <a:srgbClr val="B0CB72"/>
                </a:solidFill>
              </a:rPr>
              <a:t>Temporary solution </a:t>
            </a:r>
          </a:p>
        </p:txBody>
      </p:sp>
      <p:pic>
        <p:nvPicPr>
          <p:cNvPr id="5" name="Storyboard(4)">
            <a:hlinkClick r:id="" action="ppaction://media"/>
            <a:extLst>
              <a:ext uri="{FF2B5EF4-FFF2-40B4-BE49-F238E27FC236}">
                <a16:creationId xmlns:a16="http://schemas.microsoft.com/office/drawing/2014/main" id="{34A3CD32-3D39-428F-AF50-48D6022EB1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84784" y="1956153"/>
            <a:ext cx="6507216" cy="4343567"/>
          </a:xfrm>
          <a:prstGeom prst="rect">
            <a:avLst/>
          </a:prstGeom>
        </p:spPr>
      </p:pic>
      <p:pic>
        <p:nvPicPr>
          <p:cNvPr id="6" name="image44.png">
            <a:extLst>
              <a:ext uri="{FF2B5EF4-FFF2-40B4-BE49-F238E27FC236}">
                <a16:creationId xmlns:a16="http://schemas.microsoft.com/office/drawing/2014/main" id="{F02F8EA3-2642-47EA-81B6-4E6D72E795F7}"/>
              </a:ext>
            </a:extLst>
          </p:cNvPr>
          <p:cNvPicPr/>
          <p:nvPr/>
        </p:nvPicPr>
        <p:blipFill>
          <a:blip r:embed="rId6">
            <a:extLst>
              <a:ext uri="{28A0092B-C50C-407E-A947-70E740481C1C}">
                <a14:useLocalDpi xmlns:a14="http://schemas.microsoft.com/office/drawing/2010/main" val="0"/>
              </a:ext>
            </a:extLst>
          </a:blip>
          <a:srcRect l="3301" t="9724" r="23584" b="3580"/>
          <a:stretch>
            <a:fillRect/>
          </a:stretch>
        </p:blipFill>
        <p:spPr>
          <a:xfrm>
            <a:off x="121" y="2104450"/>
            <a:ext cx="5653803" cy="4078389"/>
          </a:xfrm>
          <a:prstGeom prst="rect">
            <a:avLst/>
          </a:prstGeom>
          <a:ln/>
        </p:spPr>
      </p:pic>
    </p:spTree>
    <p:extLst>
      <p:ext uri="{BB962C8B-B14F-4D97-AF65-F5344CB8AC3E}">
        <p14:creationId xmlns:p14="http://schemas.microsoft.com/office/powerpoint/2010/main" val="38267144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2930-D4A9-4DEE-8573-A8556EEF0F93}"/>
              </a:ext>
            </a:extLst>
          </p:cNvPr>
          <p:cNvSpPr>
            <a:spLocks noGrp="1"/>
          </p:cNvSpPr>
          <p:nvPr>
            <p:ph type="title"/>
          </p:nvPr>
        </p:nvSpPr>
        <p:spPr>
          <a:xfrm>
            <a:off x="0" y="365125"/>
            <a:ext cx="12192000" cy="1325563"/>
          </a:xfrm>
        </p:spPr>
        <p:txBody>
          <a:bodyPr/>
          <a:lstStyle/>
          <a:p>
            <a:pPr algn="ctr"/>
            <a:r>
              <a:rPr lang="en-US" b="1" dirty="0">
                <a:solidFill>
                  <a:srgbClr val="B0CB72"/>
                </a:solidFill>
              </a:rPr>
              <a:t>3.2 Date and time spinner  </a:t>
            </a:r>
          </a:p>
        </p:txBody>
      </p:sp>
      <p:pic>
        <p:nvPicPr>
          <p:cNvPr id="6" name="Picture 5">
            <a:extLst>
              <a:ext uri="{FF2B5EF4-FFF2-40B4-BE49-F238E27FC236}">
                <a16:creationId xmlns:a16="http://schemas.microsoft.com/office/drawing/2014/main" id="{699DDF58-CF02-4567-861B-09154BCE6A30}"/>
              </a:ext>
            </a:extLst>
          </p:cNvPr>
          <p:cNvPicPr>
            <a:picLocks noChangeAspect="1"/>
          </p:cNvPicPr>
          <p:nvPr/>
        </p:nvPicPr>
        <p:blipFill rotWithShape="1">
          <a:blip r:embed="rId3">
            <a:extLst>
              <a:ext uri="{28A0092B-C50C-407E-A947-70E740481C1C}">
                <a14:useLocalDpi xmlns:a14="http://schemas.microsoft.com/office/drawing/2010/main" val="0"/>
              </a:ext>
            </a:extLst>
          </a:blip>
          <a:srcRect l="15548" t="12145" r="12541" b="10282"/>
          <a:stretch/>
        </p:blipFill>
        <p:spPr>
          <a:xfrm>
            <a:off x="5973015" y="1942497"/>
            <a:ext cx="6167961" cy="4435740"/>
          </a:xfrm>
          <a:prstGeom prst="rect">
            <a:avLst/>
          </a:prstGeom>
        </p:spPr>
      </p:pic>
      <p:pic>
        <p:nvPicPr>
          <p:cNvPr id="5" name="image11.png">
            <a:extLst>
              <a:ext uri="{FF2B5EF4-FFF2-40B4-BE49-F238E27FC236}">
                <a16:creationId xmlns:a16="http://schemas.microsoft.com/office/drawing/2014/main" id="{CCD55158-1E49-4081-A9D7-1EE369147FAC}"/>
              </a:ext>
            </a:extLst>
          </p:cNvPr>
          <p:cNvPicPr/>
          <p:nvPr/>
        </p:nvPicPr>
        <p:blipFill>
          <a:blip r:embed="rId4"/>
          <a:srcRect/>
          <a:stretch>
            <a:fillRect/>
          </a:stretch>
        </p:blipFill>
        <p:spPr>
          <a:xfrm>
            <a:off x="209335" y="2042268"/>
            <a:ext cx="5339727" cy="4207750"/>
          </a:xfrm>
          <a:prstGeom prst="rect">
            <a:avLst/>
          </a:prstGeom>
          <a:ln/>
        </p:spPr>
      </p:pic>
    </p:spTree>
    <p:extLst>
      <p:ext uri="{BB962C8B-B14F-4D97-AF65-F5344CB8AC3E}">
        <p14:creationId xmlns:p14="http://schemas.microsoft.com/office/powerpoint/2010/main" val="163664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1AE8-315D-426B-BA5F-3328C6F22B13}"/>
              </a:ext>
            </a:extLst>
          </p:cNvPr>
          <p:cNvSpPr>
            <a:spLocks noGrp="1"/>
          </p:cNvSpPr>
          <p:nvPr>
            <p:ph type="title"/>
          </p:nvPr>
        </p:nvSpPr>
        <p:spPr>
          <a:xfrm>
            <a:off x="0" y="365125"/>
            <a:ext cx="12192000" cy="1325563"/>
          </a:xfrm>
        </p:spPr>
        <p:txBody>
          <a:bodyPr>
            <a:normAutofit/>
          </a:bodyPr>
          <a:lstStyle/>
          <a:p>
            <a:r>
              <a:rPr lang="en-US" sz="4000" b="1" dirty="0">
                <a:solidFill>
                  <a:srgbClr val="B0CB72"/>
                </a:solidFill>
              </a:rPr>
              <a:t>4. Access booked reservation to edit in edit booking task</a:t>
            </a:r>
            <a:endParaRPr lang="en-US" sz="4000" dirty="0">
              <a:solidFill>
                <a:srgbClr val="B0CB72"/>
              </a:solidFill>
            </a:endParaRPr>
          </a:p>
        </p:txBody>
      </p:sp>
      <p:pic>
        <p:nvPicPr>
          <p:cNvPr id="4" name="image39.png">
            <a:extLst>
              <a:ext uri="{FF2B5EF4-FFF2-40B4-BE49-F238E27FC236}">
                <a16:creationId xmlns:a16="http://schemas.microsoft.com/office/drawing/2014/main" id="{17AE0D1A-7DAA-40E3-8A26-B810906B89AA}"/>
              </a:ext>
            </a:extLst>
          </p:cNvPr>
          <p:cNvPicPr>
            <a:picLocks noGrp="1"/>
          </p:cNvPicPr>
          <p:nvPr>
            <p:ph idx="1"/>
          </p:nvPr>
        </p:nvPicPr>
        <p:blipFill>
          <a:blip r:embed="rId2"/>
          <a:srcRect l="14601" r="11946"/>
          <a:stretch>
            <a:fillRect/>
          </a:stretch>
        </p:blipFill>
        <p:spPr>
          <a:xfrm>
            <a:off x="6098617" y="1931038"/>
            <a:ext cx="6093383" cy="4410563"/>
          </a:xfrm>
          <a:prstGeom prst="rect">
            <a:avLst/>
          </a:prstGeom>
          <a:ln/>
        </p:spPr>
      </p:pic>
      <p:pic>
        <p:nvPicPr>
          <p:cNvPr id="5" name="image37.png">
            <a:extLst>
              <a:ext uri="{FF2B5EF4-FFF2-40B4-BE49-F238E27FC236}">
                <a16:creationId xmlns:a16="http://schemas.microsoft.com/office/drawing/2014/main" id="{F2EABA38-0E09-41A5-83FD-D5D2A3A921DB}"/>
              </a:ext>
            </a:extLst>
          </p:cNvPr>
          <p:cNvPicPr/>
          <p:nvPr/>
        </p:nvPicPr>
        <p:blipFill>
          <a:blip r:embed="rId3"/>
          <a:srcRect/>
          <a:stretch>
            <a:fillRect/>
          </a:stretch>
        </p:blipFill>
        <p:spPr>
          <a:xfrm>
            <a:off x="-1" y="1964905"/>
            <a:ext cx="6070705" cy="4418558"/>
          </a:xfrm>
          <a:prstGeom prst="rect">
            <a:avLst/>
          </a:prstGeom>
          <a:ln/>
        </p:spPr>
      </p:pic>
    </p:spTree>
    <p:extLst>
      <p:ext uri="{BB962C8B-B14F-4D97-AF65-F5344CB8AC3E}">
        <p14:creationId xmlns:p14="http://schemas.microsoft.com/office/powerpoint/2010/main" val="1602904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0245" y="264304"/>
            <a:ext cx="2757486" cy="923330"/>
          </a:xfrm>
          <a:prstGeom prst="rect">
            <a:avLst/>
          </a:prstGeom>
          <a:noFill/>
        </p:spPr>
        <p:txBody>
          <a:bodyPr wrap="none" lIns="91440" tIns="45720" rIns="91440" bIns="45720">
            <a:spAutoFit/>
          </a:bodyPr>
          <a:lstStyle/>
          <a:p>
            <a:pPr algn="ctr"/>
            <a:r>
              <a:rPr lang="en-US" sz="5400" b="1" dirty="0">
                <a:ln w="12700">
                  <a:solidFill>
                    <a:srgbClr val="5E4325"/>
                  </a:solidFill>
                  <a:prstDash val="solid"/>
                </a:ln>
                <a:solidFill>
                  <a:srgbClr val="5E4325"/>
                </a:solidFill>
                <a:effectLst>
                  <a:outerShdw blurRad="41275" dist="20320" dir="1800000" algn="tl" rotWithShape="0">
                    <a:srgbClr val="000000">
                      <a:alpha val="40000"/>
                    </a:srgbClr>
                  </a:outerShdw>
                </a:effectLst>
              </a:rPr>
              <a:t>Outlines </a:t>
            </a:r>
          </a:p>
        </p:txBody>
      </p:sp>
      <p:pic>
        <p:nvPicPr>
          <p:cNvPr id="3" name="Picture 2" descr="scri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2093" y="188313"/>
            <a:ext cx="1276187" cy="1276187"/>
          </a:xfrm>
          <a:prstGeom prst="rect">
            <a:avLst/>
          </a:prstGeom>
        </p:spPr>
      </p:pic>
      <p:sp>
        <p:nvSpPr>
          <p:cNvPr id="5" name="Rectangle 4"/>
          <p:cNvSpPr/>
          <p:nvPr/>
        </p:nvSpPr>
        <p:spPr>
          <a:xfrm>
            <a:off x="1686825" y="1581868"/>
            <a:ext cx="8651455" cy="5509200"/>
          </a:xfrm>
          <a:prstGeom prst="rect">
            <a:avLst/>
          </a:prstGeom>
        </p:spPr>
        <p:txBody>
          <a:bodyPr wrap="square">
            <a:spAutoFit/>
          </a:bodyPr>
          <a:lstStyle/>
          <a:p>
            <a:pPr lvl="3" algn="ctr"/>
            <a:endParaRPr lang="en-US" sz="3200" b="1" u="sng" dirty="0">
              <a:ln w="12700">
                <a:solidFill>
                  <a:srgbClr val="000000"/>
                </a:solidFill>
                <a:prstDash val="solid"/>
              </a:ln>
              <a:solidFill>
                <a:srgbClr val="000000"/>
              </a:solidFill>
              <a:effectLst>
                <a:outerShdw blurRad="41275" dist="20320" dir="1800000" algn="tl" rotWithShape="0">
                  <a:srgbClr val="000000">
                    <a:alpha val="40000"/>
                  </a:srgbClr>
                </a:outerShdw>
              </a:effectLst>
            </a:endParaRPr>
          </a:p>
          <a:p>
            <a:pPr marL="1885950" lvl="3" indent="-514350">
              <a:buFont typeface="+mj-lt"/>
              <a:buAutoNum type="arabicPeriod"/>
            </a:pPr>
            <a:r>
              <a:rPr lang="en-US" sz="3200" b="1" dirty="0">
                <a:ln w="12700">
                  <a:solidFill>
                    <a:srgbClr val="000000"/>
                  </a:solidFill>
                  <a:prstDash val="solid"/>
                </a:ln>
                <a:solidFill>
                  <a:srgbClr val="000000"/>
                </a:solidFill>
                <a:effectLst>
                  <a:outerShdw blurRad="41275" dist="20320" dir="1800000" algn="tl" rotWithShape="0">
                    <a:srgbClr val="000000">
                      <a:alpha val="40000"/>
                    </a:srgbClr>
                  </a:outerShdw>
                </a:effectLst>
              </a:rPr>
              <a:t>Observation </a:t>
            </a:r>
          </a:p>
          <a:p>
            <a:pPr marL="1885950" lvl="3" indent="-514350">
              <a:buFont typeface="+mj-lt"/>
              <a:buAutoNum type="arabicPeriod"/>
            </a:pPr>
            <a:r>
              <a:rPr lang="en-US" sz="3200" b="1" dirty="0">
                <a:ln w="12700">
                  <a:solidFill>
                    <a:srgbClr val="000000"/>
                  </a:solidFill>
                  <a:prstDash val="solid"/>
                </a:ln>
                <a:solidFill>
                  <a:srgbClr val="000000"/>
                </a:solidFill>
                <a:effectLst>
                  <a:outerShdw blurRad="41275" dist="20320" dir="1800000" algn="tl" rotWithShape="0">
                    <a:srgbClr val="000000">
                      <a:alpha val="40000"/>
                    </a:srgbClr>
                  </a:outerShdw>
                </a:effectLst>
              </a:rPr>
              <a:t>Sketches and Paper prototype</a:t>
            </a:r>
          </a:p>
          <a:p>
            <a:pPr marL="1885950" lvl="3" indent="-514350">
              <a:buFont typeface="+mj-lt"/>
              <a:buAutoNum type="arabicPeriod"/>
            </a:pPr>
            <a:r>
              <a:rPr lang="en-US" sz="3200" b="1" dirty="0">
                <a:ln w="12700">
                  <a:solidFill>
                    <a:srgbClr val="000000"/>
                  </a:solidFill>
                  <a:prstDash val="solid"/>
                </a:ln>
                <a:solidFill>
                  <a:srgbClr val="000000"/>
                </a:solidFill>
                <a:effectLst>
                  <a:outerShdw blurRad="41275" dist="20320" dir="1800000" algn="tl" rotWithShape="0">
                    <a:srgbClr val="000000">
                      <a:alpha val="40000"/>
                    </a:srgbClr>
                  </a:outerShdw>
                </a:effectLst>
              </a:rPr>
              <a:t>Dynamic prototype</a:t>
            </a:r>
          </a:p>
          <a:p>
            <a:pPr marL="1885950" lvl="3" indent="-514350">
              <a:buFont typeface="+mj-lt"/>
              <a:buAutoNum type="arabicPeriod"/>
            </a:pPr>
            <a:r>
              <a:rPr lang="en-US" sz="3200" b="1" dirty="0">
                <a:ln w="12700">
                  <a:solidFill>
                    <a:srgbClr val="000000"/>
                  </a:solidFill>
                  <a:prstDash val="solid"/>
                </a:ln>
                <a:solidFill>
                  <a:srgbClr val="000000"/>
                </a:solidFill>
                <a:effectLst>
                  <a:outerShdw blurRad="41275" dist="20320" dir="1800000" algn="tl" rotWithShape="0">
                    <a:srgbClr val="000000">
                      <a:alpha val="40000"/>
                    </a:srgbClr>
                  </a:outerShdw>
                </a:effectLst>
              </a:rPr>
              <a:t>Usability testing</a:t>
            </a:r>
          </a:p>
          <a:p>
            <a:pPr marL="1885950" lvl="3" indent="-514350">
              <a:buFont typeface="+mj-lt"/>
              <a:buAutoNum type="arabicPeriod"/>
            </a:pPr>
            <a:r>
              <a:rPr lang="en-US" sz="3200" b="1" dirty="0">
                <a:ln w="12700">
                  <a:solidFill>
                    <a:srgbClr val="000000"/>
                  </a:solidFill>
                  <a:prstDash val="solid"/>
                </a:ln>
                <a:solidFill>
                  <a:srgbClr val="000000"/>
                </a:solidFill>
                <a:effectLst>
                  <a:outerShdw blurRad="41275" dist="20320" dir="1800000" algn="tl" rotWithShape="0">
                    <a:srgbClr val="000000">
                      <a:alpha val="40000"/>
                    </a:srgbClr>
                  </a:outerShdw>
                </a:effectLst>
              </a:rPr>
              <a:t>Usability testing benefits</a:t>
            </a:r>
          </a:p>
          <a:p>
            <a:pPr marL="1885950" lvl="3" indent="-514350">
              <a:buFont typeface="+mj-lt"/>
              <a:buAutoNum type="arabicPeriod"/>
            </a:pPr>
            <a:r>
              <a:rPr lang="en-US" sz="3200" b="1" dirty="0">
                <a:ln w="12700">
                  <a:solidFill>
                    <a:srgbClr val="000000"/>
                  </a:solidFill>
                  <a:prstDash val="solid"/>
                </a:ln>
                <a:solidFill>
                  <a:srgbClr val="000000"/>
                </a:solidFill>
                <a:effectLst>
                  <a:outerShdw blurRad="41275" dist="20320" dir="1800000" algn="tl" rotWithShape="0">
                    <a:srgbClr val="000000">
                      <a:alpha val="40000"/>
                    </a:srgbClr>
                  </a:outerShdw>
                </a:effectLst>
              </a:rPr>
              <a:t>Tasks </a:t>
            </a:r>
          </a:p>
          <a:p>
            <a:pPr marL="1885950" lvl="3" indent="-514350">
              <a:buFont typeface="+mj-lt"/>
              <a:buAutoNum type="arabicPeriod"/>
            </a:pPr>
            <a:r>
              <a:rPr lang="en-US" sz="3200" b="1" dirty="0">
                <a:ln w="12700">
                  <a:solidFill>
                    <a:srgbClr val="000000"/>
                  </a:solidFill>
                  <a:prstDash val="solid"/>
                </a:ln>
                <a:solidFill>
                  <a:srgbClr val="000000"/>
                </a:solidFill>
                <a:effectLst>
                  <a:outerShdw blurRad="41275" dist="20320" dir="1800000" algn="tl" rotWithShape="0">
                    <a:srgbClr val="000000">
                      <a:alpha val="40000"/>
                    </a:srgbClr>
                  </a:outerShdw>
                </a:effectLst>
              </a:rPr>
              <a:t>Usability Results</a:t>
            </a:r>
          </a:p>
          <a:p>
            <a:pPr marL="1885950" lvl="3" indent="-514350">
              <a:buFont typeface="+mj-lt"/>
              <a:buAutoNum type="arabicPeriod"/>
            </a:pPr>
            <a:r>
              <a:rPr lang="en-US" sz="3200" b="1" dirty="0">
                <a:ln w="12700">
                  <a:solidFill>
                    <a:srgbClr val="000000"/>
                  </a:solidFill>
                  <a:prstDash val="solid"/>
                </a:ln>
                <a:solidFill>
                  <a:srgbClr val="000000"/>
                </a:solidFill>
                <a:effectLst>
                  <a:outerShdw blurRad="41275" dist="20320" dir="1800000" algn="tl" rotWithShape="0">
                    <a:srgbClr val="000000">
                      <a:alpha val="40000"/>
                    </a:srgbClr>
                  </a:outerShdw>
                </a:effectLst>
              </a:rPr>
              <a:t>Survey Result </a:t>
            </a:r>
          </a:p>
          <a:p>
            <a:pPr marL="1885950" lvl="3" indent="-514350">
              <a:buFont typeface="+mj-lt"/>
              <a:buAutoNum type="arabicPeriod"/>
            </a:pPr>
            <a:endParaRPr lang="en-US" sz="3200" b="1" dirty="0">
              <a:ln w="12700">
                <a:solidFill>
                  <a:srgbClr val="000000"/>
                </a:solidFill>
                <a:prstDash val="solid"/>
              </a:ln>
              <a:solidFill>
                <a:srgbClr val="000000"/>
              </a:solidFill>
              <a:effectLst>
                <a:outerShdw blurRad="41275" dist="20320" dir="1800000" algn="tl" rotWithShape="0">
                  <a:srgbClr val="000000">
                    <a:alpha val="40000"/>
                  </a:srgbClr>
                </a:outerShdw>
              </a:effectLst>
            </a:endParaRPr>
          </a:p>
          <a:p>
            <a:r>
              <a:rPr lang="en-US" sz="3200" b="1" dirty="0">
                <a:ln w="12700">
                  <a:solidFill>
                    <a:srgbClr val="000000"/>
                  </a:solidFill>
                  <a:prstDash val="solid"/>
                </a:ln>
                <a:solidFill>
                  <a:srgbClr val="000000"/>
                </a:solidFill>
                <a:effectLst>
                  <a:outerShdw blurRad="41275" dist="20320" dir="1800000" algn="tl" rotWithShape="0">
                    <a:srgbClr val="000000">
                      <a:alpha val="40000"/>
                    </a:srgbClr>
                  </a:outerShdw>
                </a:effectLst>
              </a:rPr>
              <a:t> </a:t>
            </a:r>
            <a:endParaRPr lang="en-US" sz="3200" b="1" u="sng" dirty="0">
              <a:ln w="12700">
                <a:solidFill>
                  <a:srgbClr val="000000"/>
                </a:solidFill>
                <a:prstDash val="solid"/>
              </a:ln>
              <a:solidFill>
                <a:srgbClr val="00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35405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5B02-22E7-4FEF-9CAC-05C217A6C18E}"/>
              </a:ext>
            </a:extLst>
          </p:cNvPr>
          <p:cNvSpPr>
            <a:spLocks noGrp="1"/>
          </p:cNvSpPr>
          <p:nvPr>
            <p:ph type="title"/>
          </p:nvPr>
        </p:nvSpPr>
        <p:spPr>
          <a:xfrm>
            <a:off x="0" y="99947"/>
            <a:ext cx="12192000" cy="1325563"/>
          </a:xfrm>
        </p:spPr>
        <p:txBody>
          <a:bodyPr>
            <a:normAutofit/>
          </a:bodyPr>
          <a:lstStyle/>
          <a:p>
            <a:pPr algn="ctr"/>
            <a:r>
              <a:rPr lang="en-US" sz="4000" b="1" dirty="0">
                <a:solidFill>
                  <a:srgbClr val="B0CB72"/>
                </a:solidFill>
              </a:rPr>
              <a:t>5.Show and close the bill in show bill task </a:t>
            </a:r>
          </a:p>
        </p:txBody>
      </p:sp>
      <p:sp>
        <p:nvSpPr>
          <p:cNvPr id="3" name="Text Placeholder 2">
            <a:extLst>
              <a:ext uri="{FF2B5EF4-FFF2-40B4-BE49-F238E27FC236}">
                <a16:creationId xmlns:a16="http://schemas.microsoft.com/office/drawing/2014/main" id="{1C27977E-FF98-49FA-AF98-5226D7AD0F3A}"/>
              </a:ext>
            </a:extLst>
          </p:cNvPr>
          <p:cNvSpPr>
            <a:spLocks noGrp="1"/>
          </p:cNvSpPr>
          <p:nvPr>
            <p:ph type="body" sz="half" idx="1"/>
          </p:nvPr>
        </p:nvSpPr>
        <p:spPr>
          <a:xfrm>
            <a:off x="2358505" y="1197572"/>
            <a:ext cx="7494181" cy="560980"/>
          </a:xfrm>
          <a:ln>
            <a:solidFill>
              <a:schemeClr val="tx1"/>
            </a:solidFill>
            <a:prstDash val="dot"/>
          </a:ln>
        </p:spPr>
        <p:txBody>
          <a:bodyPr/>
          <a:lstStyle/>
          <a:p>
            <a:pPr marL="0" indent="0" algn="ctr">
              <a:buNone/>
            </a:pPr>
            <a:r>
              <a:rPr lang="en-US" dirty="0"/>
              <a:t>Close button not clear for most users.</a:t>
            </a:r>
          </a:p>
        </p:txBody>
      </p:sp>
      <p:pic>
        <p:nvPicPr>
          <p:cNvPr id="5" name="Storyboard(5)">
            <a:hlinkClick r:id="" action="ppaction://media"/>
            <a:extLst>
              <a:ext uri="{FF2B5EF4-FFF2-40B4-BE49-F238E27FC236}">
                <a16:creationId xmlns:a16="http://schemas.microsoft.com/office/drawing/2014/main" id="{45335131-3E43-42DE-8B41-6DBFAA46A4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84105" y="1851089"/>
            <a:ext cx="7354625" cy="4909212"/>
          </a:xfrm>
          <a:prstGeom prst="rect">
            <a:avLst/>
          </a:prstGeom>
        </p:spPr>
      </p:pic>
    </p:spTree>
    <p:extLst>
      <p:ext uri="{BB962C8B-B14F-4D97-AF65-F5344CB8AC3E}">
        <p14:creationId xmlns:p14="http://schemas.microsoft.com/office/powerpoint/2010/main" val="4411869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EBB8-42C9-4366-89FE-B82935769DE3}"/>
              </a:ext>
            </a:extLst>
          </p:cNvPr>
          <p:cNvSpPr>
            <a:spLocks noGrp="1"/>
          </p:cNvSpPr>
          <p:nvPr>
            <p:ph type="title"/>
          </p:nvPr>
        </p:nvSpPr>
        <p:spPr>
          <a:xfrm>
            <a:off x="0" y="365125"/>
            <a:ext cx="12192000" cy="1351556"/>
          </a:xfrm>
        </p:spPr>
        <p:txBody>
          <a:bodyPr/>
          <a:lstStyle/>
          <a:p>
            <a:pPr algn="ctr"/>
            <a:r>
              <a:rPr lang="en-US" b="1" dirty="0">
                <a:solidFill>
                  <a:srgbClr val="B0CB72"/>
                </a:solidFill>
              </a:rPr>
              <a:t>Solution </a:t>
            </a:r>
            <a:r>
              <a:rPr lang="en-US" b="1" dirty="0">
                <a:solidFill>
                  <a:srgbClr val="B0CB72"/>
                </a:solidFill>
                <a:sym typeface="Wingdings"/>
              </a:rPr>
              <a:t> </a:t>
            </a:r>
            <a:r>
              <a:rPr lang="en-US" b="1" dirty="0">
                <a:solidFill>
                  <a:srgbClr val="78BDCF"/>
                </a:solidFill>
              </a:rPr>
              <a:t>change X color and borders</a:t>
            </a:r>
          </a:p>
        </p:txBody>
      </p:sp>
      <p:pic>
        <p:nvPicPr>
          <p:cNvPr id="6" name="Picture 5">
            <a:extLst>
              <a:ext uri="{FF2B5EF4-FFF2-40B4-BE49-F238E27FC236}">
                <a16:creationId xmlns:a16="http://schemas.microsoft.com/office/drawing/2014/main" id="{F8BFFA88-0858-4CEA-B515-2914A84EC53C}"/>
              </a:ext>
            </a:extLst>
          </p:cNvPr>
          <p:cNvPicPr>
            <a:picLocks noChangeAspect="1"/>
          </p:cNvPicPr>
          <p:nvPr/>
        </p:nvPicPr>
        <p:blipFill rotWithShape="1">
          <a:blip r:embed="rId3">
            <a:extLst>
              <a:ext uri="{28A0092B-C50C-407E-A947-70E740481C1C}">
                <a14:useLocalDpi xmlns:a14="http://schemas.microsoft.com/office/drawing/2010/main" val="0"/>
              </a:ext>
            </a:extLst>
          </a:blip>
          <a:srcRect l="1004" r="6884"/>
          <a:stretch/>
        </p:blipFill>
        <p:spPr>
          <a:xfrm>
            <a:off x="6330629" y="2022874"/>
            <a:ext cx="5861371" cy="4242244"/>
          </a:xfrm>
          <a:prstGeom prst="rect">
            <a:avLst/>
          </a:prstGeom>
        </p:spPr>
      </p:pic>
      <p:pic>
        <p:nvPicPr>
          <p:cNvPr id="7" name="image46.png">
            <a:extLst>
              <a:ext uri="{FF2B5EF4-FFF2-40B4-BE49-F238E27FC236}">
                <a16:creationId xmlns:a16="http://schemas.microsoft.com/office/drawing/2014/main" id="{94E751F1-91C2-46ED-A010-FB923BB551D6}"/>
              </a:ext>
            </a:extLst>
          </p:cNvPr>
          <p:cNvPicPr/>
          <p:nvPr/>
        </p:nvPicPr>
        <p:blipFill>
          <a:blip r:embed="rId4"/>
          <a:srcRect/>
          <a:stretch>
            <a:fillRect/>
          </a:stretch>
        </p:blipFill>
        <p:spPr>
          <a:xfrm>
            <a:off x="0" y="1953677"/>
            <a:ext cx="6349819" cy="4401880"/>
          </a:xfrm>
          <a:prstGeom prst="rect">
            <a:avLst/>
          </a:prstGeom>
          <a:ln/>
        </p:spPr>
      </p:pic>
    </p:spTree>
    <p:extLst>
      <p:ext uri="{BB962C8B-B14F-4D97-AF65-F5344CB8AC3E}">
        <p14:creationId xmlns:p14="http://schemas.microsoft.com/office/powerpoint/2010/main" val="976569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0C29-AA95-4CFE-9CE2-2DE34BB1D798}"/>
              </a:ext>
            </a:extLst>
          </p:cNvPr>
          <p:cNvSpPr>
            <a:spLocks noGrp="1"/>
          </p:cNvSpPr>
          <p:nvPr>
            <p:ph type="title"/>
          </p:nvPr>
        </p:nvSpPr>
        <p:spPr>
          <a:xfrm>
            <a:off x="0" y="365125"/>
            <a:ext cx="12192000" cy="1325563"/>
          </a:xfrm>
        </p:spPr>
        <p:txBody>
          <a:bodyPr>
            <a:normAutofit/>
          </a:bodyPr>
          <a:lstStyle/>
          <a:p>
            <a:pPr algn="ctr"/>
            <a:r>
              <a:rPr lang="en-US" sz="5400" b="1" dirty="0">
                <a:solidFill>
                  <a:srgbClr val="094347"/>
                </a:solidFill>
                <a:latin typeface="+mn-lt"/>
              </a:rPr>
              <a:t>Survey Result </a:t>
            </a:r>
            <a:endParaRPr lang="en-US" sz="5400" dirty="0">
              <a:solidFill>
                <a:srgbClr val="094347"/>
              </a:solidFill>
              <a:latin typeface="+mn-lt"/>
            </a:endParaRPr>
          </a:p>
        </p:txBody>
      </p:sp>
      <p:sp>
        <p:nvSpPr>
          <p:cNvPr id="3" name="Text Placeholder 2">
            <a:extLst>
              <a:ext uri="{FF2B5EF4-FFF2-40B4-BE49-F238E27FC236}">
                <a16:creationId xmlns:a16="http://schemas.microsoft.com/office/drawing/2014/main" id="{1C717AD8-CFF9-4EF2-9C22-C46FE4D74153}"/>
              </a:ext>
            </a:extLst>
          </p:cNvPr>
          <p:cNvSpPr>
            <a:spLocks noGrp="1"/>
          </p:cNvSpPr>
          <p:nvPr>
            <p:ph type="body" sz="half" idx="1"/>
          </p:nvPr>
        </p:nvSpPr>
        <p:spPr>
          <a:xfrm>
            <a:off x="97687" y="1881450"/>
            <a:ext cx="6614976" cy="4351338"/>
          </a:xfrm>
        </p:spPr>
        <p:txBody>
          <a:bodyPr>
            <a:normAutofit fontScale="25000" lnSpcReduction="20000"/>
          </a:bodyPr>
          <a:lstStyle/>
          <a:p>
            <a:pPr marL="514350" lvl="0" indent="-514350">
              <a:buFont typeface="+mj-lt"/>
              <a:buAutoNum type="arabicPeriod"/>
            </a:pPr>
            <a:r>
              <a:rPr lang="en-US" sz="8000" b="1" dirty="0"/>
              <a:t>Most of the users want to use it again and again.</a:t>
            </a:r>
          </a:p>
          <a:p>
            <a:pPr marL="514350" lvl="0" indent="-514350">
              <a:buFont typeface="+mj-lt"/>
              <a:buAutoNum type="arabicPeriod"/>
            </a:pPr>
            <a:r>
              <a:rPr lang="en-US" sz="8000" b="1" dirty="0"/>
              <a:t>The system was not complex for most users.</a:t>
            </a:r>
          </a:p>
          <a:p>
            <a:pPr marL="514350" lvl="0" indent="-514350">
              <a:buFont typeface="+mj-lt"/>
              <a:buAutoNum type="arabicPeriod"/>
            </a:pPr>
            <a:r>
              <a:rPr lang="en-US" sz="8000" b="1" dirty="0"/>
              <a:t> The system was easy to use for most users.</a:t>
            </a:r>
          </a:p>
          <a:p>
            <a:pPr marL="514350" lvl="0" indent="-514350">
              <a:buFont typeface="+mj-lt"/>
              <a:buAutoNum type="arabicPeriod"/>
            </a:pPr>
            <a:r>
              <a:rPr lang="en-US" sz="8000" b="1" dirty="0"/>
              <a:t> Most of the users didn't need help to use the system.</a:t>
            </a:r>
          </a:p>
          <a:p>
            <a:pPr marL="514350" lvl="0" indent="-514350">
              <a:buFont typeface="+mj-lt"/>
              <a:buAutoNum type="arabicPeriod"/>
            </a:pPr>
            <a:r>
              <a:rPr lang="en-US" sz="8000" b="1" dirty="0"/>
              <a:t> Most of the users didn't agree that all functions are integrated well</a:t>
            </a:r>
          </a:p>
          <a:p>
            <a:pPr marL="514350" lvl="0" indent="-514350">
              <a:buFont typeface="+mj-lt"/>
              <a:buAutoNum type="arabicPeriod"/>
            </a:pPr>
            <a:r>
              <a:rPr lang="en-US" sz="8000" b="1" dirty="0"/>
              <a:t> Most of the users didn’t think that the system has too much inconsistency.</a:t>
            </a:r>
          </a:p>
          <a:p>
            <a:pPr marL="514350" lvl="0" indent="-514350">
              <a:buFont typeface="+mj-lt"/>
              <a:buAutoNum type="arabicPeriod"/>
            </a:pPr>
            <a:r>
              <a:rPr lang="en-US" sz="8000" b="1" dirty="0"/>
              <a:t> Most of the users imagine that most restaurants staff will learn to use the system very quickly.</a:t>
            </a:r>
          </a:p>
          <a:p>
            <a:pPr marL="514350" lvl="0" indent="-514350">
              <a:buFont typeface="+mj-lt"/>
              <a:buAutoNum type="arabicPeriod"/>
            </a:pPr>
            <a:r>
              <a:rPr lang="en-US" sz="8000" b="1" dirty="0"/>
              <a:t> Most of the users didn’t find the system cumbersome to use.</a:t>
            </a:r>
          </a:p>
          <a:p>
            <a:pPr marL="514350" lvl="0" indent="-514350">
              <a:buFont typeface="+mj-lt"/>
              <a:buAutoNum type="arabicPeriod"/>
            </a:pPr>
            <a:r>
              <a:rPr lang="en-US" sz="8000" b="1" dirty="0"/>
              <a:t> Most of the users were confident using the system.</a:t>
            </a:r>
          </a:p>
          <a:p>
            <a:pPr marL="514350" lvl="0" indent="-514350">
              <a:buFont typeface="+mj-lt"/>
              <a:buAutoNum type="arabicPeriod"/>
            </a:pPr>
            <a:r>
              <a:rPr lang="en-US" sz="8000" b="1" dirty="0"/>
              <a:t> Most of the users didn’t need any instruction to understand the system and work on it.</a:t>
            </a:r>
          </a:p>
          <a:p>
            <a:pPr marL="0" indent="0">
              <a:buNone/>
            </a:pPr>
            <a:endParaRPr lang="en-US" dirty="0"/>
          </a:p>
        </p:txBody>
      </p:sp>
      <p:pic>
        <p:nvPicPr>
          <p:cNvPr id="6" name="Picture 5">
            <a:extLst>
              <a:ext uri="{FF2B5EF4-FFF2-40B4-BE49-F238E27FC236}">
                <a16:creationId xmlns:a16="http://schemas.microsoft.com/office/drawing/2014/main" id="{EC6F9CB5-B279-4B0D-A5A5-720C1CFB0C2B}"/>
              </a:ext>
            </a:extLst>
          </p:cNvPr>
          <p:cNvPicPr>
            <a:picLocks noChangeAspect="1"/>
          </p:cNvPicPr>
          <p:nvPr/>
        </p:nvPicPr>
        <p:blipFill rotWithShape="1">
          <a:blip r:embed="rId3">
            <a:extLst>
              <a:ext uri="{28A0092B-C50C-407E-A947-70E740481C1C}">
                <a14:useLocalDpi xmlns:a14="http://schemas.microsoft.com/office/drawing/2010/main" val="0"/>
              </a:ext>
            </a:extLst>
          </a:blip>
          <a:srcRect l="5851" r="5809"/>
          <a:stretch/>
        </p:blipFill>
        <p:spPr>
          <a:xfrm>
            <a:off x="6726624" y="2022872"/>
            <a:ext cx="5289189" cy="3991517"/>
          </a:xfrm>
          <a:prstGeom prst="rect">
            <a:avLst/>
          </a:prstGeom>
        </p:spPr>
      </p:pic>
      <p:pic>
        <p:nvPicPr>
          <p:cNvPr id="5" name="Picture 4">
            <a:extLst>
              <a:ext uri="{FF2B5EF4-FFF2-40B4-BE49-F238E27FC236}">
                <a16:creationId xmlns:a16="http://schemas.microsoft.com/office/drawing/2014/main" id="{EC6F9CB5-B279-4B0D-A5A5-720C1CFB0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277" y="556290"/>
            <a:ext cx="937084" cy="937084"/>
          </a:xfrm>
          <a:prstGeom prst="rect">
            <a:avLst/>
          </a:prstGeom>
        </p:spPr>
      </p:pic>
    </p:spTree>
    <p:extLst>
      <p:ext uri="{BB962C8B-B14F-4D97-AF65-F5344CB8AC3E}">
        <p14:creationId xmlns:p14="http://schemas.microsoft.com/office/powerpoint/2010/main" val="3486326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5" name="Group 12"/>
          <p:cNvGrpSpPr>
            <a:grpSpLocks/>
          </p:cNvGrpSpPr>
          <p:nvPr/>
        </p:nvGrpSpPr>
        <p:grpSpPr bwMode="auto">
          <a:xfrm>
            <a:off x="1283759" y="846138"/>
            <a:ext cx="10010135" cy="5137149"/>
            <a:chOff x="1018870" y="1538274"/>
            <a:chExt cx="7508093" cy="5136290"/>
          </a:xfrm>
        </p:grpSpPr>
        <p:sp>
          <p:nvSpPr>
            <p:cNvPr id="5" name="Rectangle 4"/>
            <p:cNvSpPr/>
            <p:nvPr/>
          </p:nvSpPr>
          <p:spPr>
            <a:xfrm>
              <a:off x="1138723" y="1538274"/>
              <a:ext cx="6891756" cy="3785652"/>
            </a:xfrm>
            <a:prstGeom prst="rect">
              <a:avLst/>
            </a:prstGeom>
            <a:noFill/>
          </p:spPr>
          <p:txBody>
            <a:bodyPr>
              <a:spAutoFit/>
            </a:bodyPr>
            <a:lstStyle/>
            <a:p>
              <a:pPr algn="ctr" fontAlgn="auto">
                <a:spcBef>
                  <a:spcPts val="0"/>
                </a:spcBef>
                <a:spcAft>
                  <a:spcPts val="0"/>
                </a:spcAft>
                <a:defRPr/>
              </a:pPr>
              <a:r>
                <a:rPr lang="en-US" sz="9600" b="1" dirty="0">
                  <a:ln w="12700">
                    <a:solidFill>
                      <a:srgbClr val="000000"/>
                    </a:solidFill>
                    <a:prstDash val="solid"/>
                  </a:ln>
                  <a:solidFill>
                    <a:srgbClr val="DB5880"/>
                  </a:solidFill>
                  <a:effectLst>
                    <a:outerShdw blurRad="41275" dist="20320" dir="1800000" algn="tl" rotWithShape="0">
                      <a:srgbClr val="000000">
                        <a:alpha val="40000"/>
                      </a:srgbClr>
                    </a:outerShdw>
                  </a:effectLst>
                  <a:latin typeface="+mn-lt"/>
                  <a:ea typeface="+mn-ea"/>
                  <a:cs typeface="+mn-cs"/>
                </a:rPr>
                <a:t>THANK</a:t>
              </a:r>
              <a:r>
                <a:rPr lang="en-US" sz="9600" b="1" dirty="0">
                  <a:ln w="12700">
                    <a:solidFill>
                      <a:schemeClr val="tx2">
                        <a:satMod val="155000"/>
                      </a:schemeClr>
                    </a:solidFill>
                    <a:prstDash val="solid"/>
                  </a:ln>
                  <a:solidFill>
                    <a:srgbClr val="DB5880"/>
                  </a:solidFill>
                  <a:effectLst>
                    <a:outerShdw blurRad="41275" dist="20320" dir="1800000" algn="tl" rotWithShape="0">
                      <a:srgbClr val="000000">
                        <a:alpha val="40000"/>
                      </a:srgbClr>
                    </a:outerShdw>
                  </a:effectLst>
                  <a:latin typeface="+mn-lt"/>
                  <a:ea typeface="+mn-ea"/>
                  <a:cs typeface="+mn-cs"/>
                </a:rPr>
                <a:t> </a:t>
              </a:r>
              <a:r>
                <a:rPr lang="en-US" sz="9600" b="1" dirty="0">
                  <a:ln w="12700">
                    <a:solidFill>
                      <a:schemeClr val="tx1"/>
                    </a:solidFill>
                    <a:prstDash val="solid"/>
                  </a:ln>
                  <a:solidFill>
                    <a:srgbClr val="DB5880"/>
                  </a:solidFill>
                  <a:effectLst>
                    <a:outerShdw blurRad="41275" dist="20320" dir="1800000" algn="tl" rotWithShape="0">
                      <a:srgbClr val="000000">
                        <a:alpha val="40000"/>
                      </a:srgbClr>
                    </a:outerShdw>
                  </a:effectLst>
                  <a:latin typeface="+mn-lt"/>
                  <a:ea typeface="+mn-ea"/>
                  <a:cs typeface="+mn-cs"/>
                </a:rPr>
                <a:t>YOU</a:t>
              </a:r>
              <a:r>
                <a:rPr lang="en-US" sz="9600" b="1" dirty="0">
                  <a:ln w="12700">
                    <a:solidFill>
                      <a:schemeClr val="tx2">
                        <a:satMod val="155000"/>
                      </a:schemeClr>
                    </a:solidFill>
                    <a:prstDash val="solid"/>
                  </a:ln>
                  <a:solidFill>
                    <a:srgbClr val="DB5880"/>
                  </a:solidFill>
                  <a:effectLst>
                    <a:outerShdw blurRad="41275" dist="20320" dir="1800000" algn="tl" rotWithShape="0">
                      <a:srgbClr val="000000">
                        <a:alpha val="40000"/>
                      </a:srgbClr>
                    </a:outerShdw>
                  </a:effectLst>
                  <a:latin typeface="+mn-lt"/>
                  <a:ea typeface="+mn-ea"/>
                  <a:cs typeface="+mn-cs"/>
                </a:rPr>
                <a:t> </a:t>
              </a:r>
            </a:p>
            <a:p>
              <a:pPr algn="ctr" fontAlgn="auto">
                <a:spcBef>
                  <a:spcPts val="0"/>
                </a:spcBef>
                <a:spcAft>
                  <a:spcPts val="0"/>
                </a:spcAft>
                <a:defRPr/>
              </a:pPr>
              <a:endParaRPr lang="en-US" sz="7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mn-ea"/>
                <a:cs typeface="+mn-cs"/>
              </a:endParaRPr>
            </a:p>
            <a:p>
              <a:pPr algn="ctr" fontAlgn="auto">
                <a:spcBef>
                  <a:spcPts val="0"/>
                </a:spcBef>
                <a:spcAft>
                  <a:spcPts val="0"/>
                </a:spcAft>
                <a:defRPr/>
              </a:pPr>
              <a:endParaRPr lang="en-US" sz="72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mn-ea"/>
                <a:cs typeface="+mn-cs"/>
              </a:endParaRPr>
            </a:p>
          </p:txBody>
        </p:sp>
        <p:pic>
          <p:nvPicPr>
            <p:cNvPr id="2150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8870" y="3548422"/>
              <a:ext cx="1624523" cy="2167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0"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1723" y="3595023"/>
              <a:ext cx="1682273" cy="2057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p:nvSpPr>
          <p:spPr>
            <a:xfrm>
              <a:off x="3037258" y="5652169"/>
              <a:ext cx="1336820" cy="1015663"/>
            </a:xfrm>
            <a:prstGeom prst="rect">
              <a:avLst/>
            </a:prstGeom>
          </p:spPr>
          <p:txBody>
            <a:bodyPr>
              <a:spAutoFit/>
            </a:bodyPr>
            <a:lstStyle/>
            <a:p>
              <a:pPr algn="ctr" fontAlgn="auto">
                <a:spcBef>
                  <a:spcPts val="0"/>
                </a:spcBef>
                <a:spcAft>
                  <a:spcPts val="0"/>
                </a:spcAft>
                <a:defRPr/>
              </a:pPr>
              <a:r>
                <a:rPr lang="en-US"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rPr>
                <a:t>Renad</a:t>
              </a:r>
            </a:p>
            <a:p>
              <a:pPr algn="ctr" fontAlgn="auto">
                <a:spcBef>
                  <a:spcPts val="0"/>
                </a:spcBef>
                <a:spcAft>
                  <a:spcPts val="0"/>
                </a:spcAft>
                <a:defRPr/>
              </a:pPr>
              <a:r>
                <a:rPr lang="en-US"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rPr>
                <a:t>Almalki</a:t>
              </a:r>
            </a:p>
            <a:p>
              <a:pPr algn="ctr" fontAlgn="auto">
                <a:spcBef>
                  <a:spcPts val="0"/>
                </a:spcBef>
                <a:spcAft>
                  <a:spcPts val="0"/>
                </a:spcAft>
                <a:defRPr/>
              </a:pPr>
              <a:endParaRPr lang="en-US" sz="1200"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a:p>
              <a:pPr algn="ctr" fontAlgn="auto">
                <a:spcBef>
                  <a:spcPts val="0"/>
                </a:spcBef>
                <a:spcAft>
                  <a:spcPts val="0"/>
                </a:spcAft>
                <a:defRPr/>
              </a:pPr>
              <a:endParaRPr lang="en-US" sz="1200"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p:txBody>
        </p:sp>
        <p:pic>
          <p:nvPicPr>
            <p:cNvPr id="21512"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81469" y="3595023"/>
              <a:ext cx="1701743" cy="2057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13"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17944" y="3595023"/>
              <a:ext cx="1709019" cy="2057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1"/>
            <p:cNvSpPr/>
            <p:nvPr/>
          </p:nvSpPr>
          <p:spPr>
            <a:xfrm>
              <a:off x="5060698" y="5650545"/>
              <a:ext cx="1336820" cy="1015663"/>
            </a:xfrm>
            <a:prstGeom prst="rect">
              <a:avLst/>
            </a:prstGeom>
          </p:spPr>
          <p:txBody>
            <a:bodyPr>
              <a:spAutoFit/>
            </a:bodyPr>
            <a:lstStyle/>
            <a:p>
              <a:pPr algn="ctr" fontAlgn="auto">
                <a:spcBef>
                  <a:spcPts val="0"/>
                </a:spcBef>
                <a:spcAft>
                  <a:spcPts val="0"/>
                </a:spcAft>
                <a:defRPr/>
              </a:pPr>
              <a:r>
                <a:rPr lang="en-US"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rPr>
                <a:t>Sara</a:t>
              </a:r>
            </a:p>
            <a:p>
              <a:pPr algn="ctr" fontAlgn="auto">
                <a:spcBef>
                  <a:spcPts val="0"/>
                </a:spcBef>
                <a:spcAft>
                  <a:spcPts val="0"/>
                </a:spcAft>
                <a:defRPr/>
              </a:pPr>
              <a:r>
                <a:rPr lang="en-US" b="1" dirty="0" err="1">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rPr>
                <a:t>Almeshari</a:t>
              </a:r>
              <a:endParaRPr lang="en-US"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a:p>
              <a:pPr algn="ctr" fontAlgn="auto">
                <a:spcBef>
                  <a:spcPts val="0"/>
                </a:spcBef>
                <a:spcAft>
                  <a:spcPts val="0"/>
                </a:spcAft>
                <a:defRPr/>
              </a:pPr>
              <a:endParaRPr lang="en-US" sz="1200"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a:p>
              <a:pPr algn="ctr" fontAlgn="auto">
                <a:spcBef>
                  <a:spcPts val="0"/>
                </a:spcBef>
                <a:spcAft>
                  <a:spcPts val="0"/>
                </a:spcAft>
                <a:defRPr/>
              </a:pPr>
              <a:endParaRPr lang="en-US" sz="1200"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p:txBody>
        </p:sp>
        <p:sp>
          <p:nvSpPr>
            <p:cNvPr id="4" name="Rectangle 3"/>
            <p:cNvSpPr/>
            <p:nvPr/>
          </p:nvSpPr>
          <p:spPr>
            <a:xfrm>
              <a:off x="6935252" y="5658901"/>
              <a:ext cx="1444741" cy="1015663"/>
            </a:xfrm>
            <a:prstGeom prst="rect">
              <a:avLst/>
            </a:prstGeom>
          </p:spPr>
          <p:txBody>
            <a:bodyPr>
              <a:spAutoFit/>
            </a:bodyPr>
            <a:lstStyle/>
            <a:p>
              <a:pPr algn="ctr" fontAlgn="auto">
                <a:spcBef>
                  <a:spcPts val="0"/>
                </a:spcBef>
                <a:spcAft>
                  <a:spcPts val="0"/>
                </a:spcAft>
                <a:defRPr/>
              </a:pPr>
              <a:r>
                <a:rPr lang="en-US" b="1" dirty="0" err="1">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rPr>
                <a:t>Alzahra</a:t>
              </a:r>
              <a:endParaRPr lang="en-US"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a:p>
              <a:pPr algn="ctr" fontAlgn="auto">
                <a:spcBef>
                  <a:spcPts val="0"/>
                </a:spcBef>
                <a:spcAft>
                  <a:spcPts val="0"/>
                </a:spcAft>
                <a:defRPr/>
              </a:pPr>
              <a:r>
                <a:rPr lang="en-US" b="1" dirty="0" err="1">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rPr>
                <a:t>Alhowaish</a:t>
              </a:r>
              <a:endParaRPr lang="en-US"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a:p>
              <a:pPr algn="ctr" fontAlgn="auto">
                <a:spcBef>
                  <a:spcPts val="0"/>
                </a:spcBef>
                <a:spcAft>
                  <a:spcPts val="0"/>
                </a:spcAft>
                <a:defRPr/>
              </a:pPr>
              <a:endParaRPr lang="en-US" sz="1200"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a:p>
              <a:pPr algn="ctr" fontAlgn="auto">
                <a:spcBef>
                  <a:spcPts val="0"/>
                </a:spcBef>
                <a:spcAft>
                  <a:spcPts val="0"/>
                </a:spcAft>
                <a:defRPr/>
              </a:pPr>
              <a:endParaRPr lang="en-US" sz="1200"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p:txBody>
        </p:sp>
      </p:grpSp>
      <p:sp>
        <p:nvSpPr>
          <p:cNvPr id="3" name="Slide Number Placeholder 2"/>
          <p:cNvSpPr>
            <a:spLocks noGrp="1"/>
          </p:cNvSpPr>
          <p:nvPr>
            <p:ph type="sldNum" sz="quarter" idx="12"/>
          </p:nvPr>
        </p:nvSpPr>
        <p:spPr/>
        <p:txBody>
          <a:bodyPr/>
          <a:lstStyle/>
          <a:p>
            <a:pPr>
              <a:defRPr/>
            </a:pPr>
            <a:fld id="{C370DB71-99F5-264D-8F60-EF941C5A027A}" type="slidenum">
              <a:rPr lang="en-US" smtClean="0"/>
              <a:pPr>
                <a:defRPr/>
              </a:pPr>
              <a:t>23</a:t>
            </a:fld>
            <a:endParaRPr lang="en-US"/>
          </a:p>
        </p:txBody>
      </p:sp>
      <p:sp>
        <p:nvSpPr>
          <p:cNvPr id="15" name="Rectangle 14"/>
          <p:cNvSpPr/>
          <p:nvPr/>
        </p:nvSpPr>
        <p:spPr bwMode="auto">
          <a:xfrm>
            <a:off x="1688012" y="5033037"/>
            <a:ext cx="1336732" cy="1015663"/>
          </a:xfrm>
          <a:prstGeom prst="rect">
            <a:avLst/>
          </a:prstGeom>
        </p:spPr>
        <p:txBody>
          <a:bodyPr>
            <a:spAutoFit/>
          </a:bodyPr>
          <a:lstStyle/>
          <a:p>
            <a:pPr algn="ctr" fontAlgn="auto">
              <a:spcBef>
                <a:spcPts val="0"/>
              </a:spcBef>
              <a:spcAft>
                <a:spcPts val="0"/>
              </a:spcAft>
              <a:defRPr/>
            </a:pPr>
            <a:r>
              <a:rPr lang="en-US"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rPr>
              <a:t>Nora </a:t>
            </a:r>
          </a:p>
          <a:p>
            <a:pPr algn="ctr">
              <a:defRPr/>
            </a:pPr>
            <a:r>
              <a:rPr lang="en-US" b="1" dirty="0" err="1">
                <a:ln w="12700">
                  <a:solidFill>
                    <a:srgbClr val="000000"/>
                  </a:solidFill>
                  <a:prstDash val="solid"/>
                </a:ln>
                <a:solidFill>
                  <a:srgbClr val="000000"/>
                </a:solidFill>
                <a:effectLst>
                  <a:outerShdw blurRad="41275" dist="20320" dir="1800000" algn="tl" rotWithShape="0">
                    <a:srgbClr val="000000">
                      <a:alpha val="40000"/>
                    </a:srgbClr>
                  </a:outerShdw>
                </a:effectLst>
              </a:rPr>
              <a:t>Alkhunifer</a:t>
            </a:r>
            <a:endParaRPr lang="en-US"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a:p>
            <a:pPr algn="ctr" fontAlgn="auto">
              <a:spcBef>
                <a:spcPts val="0"/>
              </a:spcBef>
              <a:spcAft>
                <a:spcPts val="0"/>
              </a:spcAft>
              <a:defRPr/>
            </a:pPr>
            <a:endParaRPr lang="en-US" sz="1200"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a:p>
            <a:pPr algn="ctr" fontAlgn="auto">
              <a:spcBef>
                <a:spcPts val="0"/>
              </a:spcBef>
              <a:spcAft>
                <a:spcPts val="0"/>
              </a:spcAft>
              <a:defRPr/>
            </a:pPr>
            <a:endParaRPr lang="en-US" sz="1200" b="1" dirty="0">
              <a:ln w="12700">
                <a:solidFill>
                  <a:srgbClr val="000000"/>
                </a:solidFill>
                <a:prstDash val="solid"/>
              </a:ln>
              <a:solidFill>
                <a:srgbClr val="000000"/>
              </a:solidFill>
              <a:effectLst>
                <a:outerShdw blurRad="41275" dist="20320" dir="1800000" algn="tl" rotWithShape="0">
                  <a:srgbClr val="000000">
                    <a:alpha val="40000"/>
                  </a:srgbClr>
                </a:outerShdw>
              </a:effectLst>
              <a:latin typeface="+mn-lt"/>
              <a:ea typeface="+mn-ea"/>
              <a:cs typeface="+mn-cs"/>
            </a:endParaRPr>
          </a:p>
        </p:txBody>
      </p:sp>
    </p:spTree>
    <p:extLst>
      <p:ext uri="{BB962C8B-B14F-4D97-AF65-F5344CB8AC3E}">
        <p14:creationId xmlns:p14="http://schemas.microsoft.com/office/powerpoint/2010/main" val="3933551495"/>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0" y="0"/>
            <a:ext cx="12192000" cy="1325563"/>
          </a:xfrm>
          <a:prstGeom prst="rect">
            <a:avLst/>
          </a:prstGeom>
          <a:noFill/>
          <a:ln>
            <a:noFill/>
          </a:ln>
        </p:spPr>
        <p:txBody>
          <a:bodyPr wrap="square" lIns="91425" tIns="45700" rIns="91425" bIns="45700" anchor="ctr" anchorCtr="0">
            <a:noAutofit/>
          </a:bodyPr>
          <a:lstStyle/>
          <a:p>
            <a:pPr marL="0" marR="0" lvl="0" indent="-279400" algn="ctr" rtl="0">
              <a:lnSpc>
                <a:spcPct val="90000"/>
              </a:lnSpc>
              <a:spcBef>
                <a:spcPts val="0"/>
              </a:spcBef>
              <a:buClr>
                <a:schemeClr val="dk1"/>
              </a:buClr>
              <a:buSzPts val="4400"/>
              <a:buFont typeface="Calibri"/>
              <a:buNone/>
            </a:pPr>
            <a:r>
              <a:rPr lang="en-US" sz="6000" b="1" dirty="0">
                <a:solidFill>
                  <a:srgbClr val="5FA7DF"/>
                </a:solidFill>
                <a:latin typeface="+mn-lt"/>
              </a:rPr>
              <a:t>Observation</a:t>
            </a:r>
          </a:p>
        </p:txBody>
      </p:sp>
      <p:sp>
        <p:nvSpPr>
          <p:cNvPr id="103" name="Shape 103"/>
          <p:cNvSpPr txBox="1">
            <a:spLocks noGrp="1"/>
          </p:cNvSpPr>
          <p:nvPr>
            <p:ph type="body" idx="1"/>
          </p:nvPr>
        </p:nvSpPr>
        <p:spPr>
          <a:xfrm>
            <a:off x="0" y="1588363"/>
            <a:ext cx="12085588" cy="1701600"/>
          </a:xfrm>
          <a:prstGeom prst="rect">
            <a:avLst/>
          </a:prstGeom>
          <a:noFill/>
          <a:ln>
            <a:noFill/>
          </a:ln>
        </p:spPr>
        <p:txBody>
          <a:bodyPr wrap="square" lIns="91425" tIns="45700" rIns="91425" bIns="45700" anchor="t" anchorCtr="0">
            <a:noAutofit/>
          </a:bodyPr>
          <a:lstStyle/>
          <a:p>
            <a:pPr marL="228600" marR="0" lvl="0" indent="-120650" algn="l" rtl="0">
              <a:lnSpc>
                <a:spcPct val="90000"/>
              </a:lnSpc>
              <a:spcBef>
                <a:spcPts val="0"/>
              </a:spcBef>
              <a:buClr>
                <a:schemeClr val="dk1"/>
              </a:buClr>
              <a:buSzPts val="1100"/>
              <a:buFont typeface="Arial"/>
              <a:buNone/>
            </a:pPr>
            <a:r>
              <a:rPr lang="en-US" sz="3200" b="1" dirty="0"/>
              <a:t>After we choose the idea, we observed the similar system in the different restaurants. We inspired by them and we noticed about the important features that are found in all the systems.</a:t>
            </a:r>
          </a:p>
          <a:p>
            <a:pPr marL="228600" marR="0" lvl="0" indent="-120650" algn="l" rtl="0">
              <a:lnSpc>
                <a:spcPct val="90000"/>
              </a:lnSpc>
              <a:spcBef>
                <a:spcPts val="0"/>
              </a:spcBef>
              <a:buClr>
                <a:schemeClr val="dk1"/>
              </a:buClr>
              <a:buSzPts val="1100"/>
              <a:buFont typeface="Arial"/>
              <a:buNone/>
            </a:pPr>
            <a:endParaRPr dirty="0"/>
          </a:p>
          <a:p>
            <a:pPr marL="228600" marR="0" lvl="0" indent="-228600" algn="l" rtl="0">
              <a:lnSpc>
                <a:spcPct val="90000"/>
              </a:lnSpc>
              <a:spcBef>
                <a:spcPts val="0"/>
              </a:spcBef>
              <a:buClr>
                <a:schemeClr val="dk1"/>
              </a:buClr>
              <a:buSzPts val="2800"/>
              <a:buFont typeface="Arial"/>
              <a:buNone/>
            </a:pPr>
            <a:endParaRPr dirty="0"/>
          </a:p>
        </p:txBody>
      </p:sp>
      <p:grpSp>
        <p:nvGrpSpPr>
          <p:cNvPr id="2" name="Group 1"/>
          <p:cNvGrpSpPr/>
          <p:nvPr/>
        </p:nvGrpSpPr>
        <p:grpSpPr>
          <a:xfrm>
            <a:off x="404720" y="3465100"/>
            <a:ext cx="3285507" cy="2962150"/>
            <a:chOff x="519275" y="3782282"/>
            <a:chExt cx="2933700" cy="2644968"/>
          </a:xfrm>
        </p:grpSpPr>
        <p:pic>
          <p:nvPicPr>
            <p:cNvPr id="104" name="Shape 104" descr="slide3.png"/>
            <p:cNvPicPr preferRelativeResize="0"/>
            <p:nvPr/>
          </p:nvPicPr>
          <p:blipFill>
            <a:blip r:embed="rId3">
              <a:alphaModFix/>
            </a:blip>
            <a:stretch>
              <a:fillRect/>
            </a:stretch>
          </p:blipFill>
          <p:spPr>
            <a:xfrm>
              <a:off x="519275" y="4893725"/>
              <a:ext cx="2933700" cy="1533525"/>
            </a:xfrm>
            <a:prstGeom prst="rect">
              <a:avLst/>
            </a:prstGeom>
            <a:noFill/>
            <a:ln>
              <a:noFill/>
            </a:ln>
          </p:spPr>
        </p:pic>
        <p:pic>
          <p:nvPicPr>
            <p:cNvPr id="105" name="Shape 105" descr="DineDesk_logo.png"/>
            <p:cNvPicPr preferRelativeResize="0"/>
            <p:nvPr/>
          </p:nvPicPr>
          <p:blipFill>
            <a:blip r:embed="rId4">
              <a:alphaModFix/>
            </a:blip>
            <a:stretch>
              <a:fillRect/>
            </a:stretch>
          </p:blipFill>
          <p:spPr>
            <a:xfrm>
              <a:off x="949853" y="3782282"/>
              <a:ext cx="2016875" cy="1096385"/>
            </a:xfrm>
            <a:prstGeom prst="rect">
              <a:avLst/>
            </a:prstGeom>
            <a:noFill/>
            <a:ln>
              <a:noFill/>
            </a:ln>
          </p:spPr>
        </p:pic>
      </p:grpSp>
      <p:pic>
        <p:nvPicPr>
          <p:cNvPr id="106" name="Shape 106"/>
          <p:cNvPicPr preferRelativeResize="0"/>
          <p:nvPr/>
        </p:nvPicPr>
        <p:blipFill>
          <a:blip r:embed="rId5">
            <a:alphaModFix/>
          </a:blip>
          <a:stretch>
            <a:fillRect/>
          </a:stretch>
        </p:blipFill>
        <p:spPr>
          <a:xfrm>
            <a:off x="4061093" y="3771026"/>
            <a:ext cx="3653292" cy="2739969"/>
          </a:xfrm>
          <a:prstGeom prst="rect">
            <a:avLst/>
          </a:prstGeom>
          <a:noFill/>
          <a:ln>
            <a:noFill/>
          </a:ln>
        </p:spPr>
      </p:pic>
      <p:pic>
        <p:nvPicPr>
          <p:cNvPr id="107" name="Shape 107" descr="Resturant-Features.png"/>
          <p:cNvPicPr preferRelativeResize="0"/>
          <p:nvPr/>
        </p:nvPicPr>
        <p:blipFill rotWithShape="1">
          <a:blip r:embed="rId6">
            <a:alphaModFix/>
          </a:blip>
          <a:srcRect l="5225" t="7292" r="3416" b="81505"/>
          <a:stretch/>
        </p:blipFill>
        <p:spPr>
          <a:xfrm>
            <a:off x="7829118" y="3363578"/>
            <a:ext cx="4285808" cy="2274951"/>
          </a:xfrm>
          <a:prstGeom prst="rect">
            <a:avLst/>
          </a:prstGeom>
          <a:noFill/>
          <a:ln>
            <a:noFill/>
          </a:ln>
        </p:spPr>
      </p:pic>
      <p:pic>
        <p:nvPicPr>
          <p:cNvPr id="108" name="Shape 108"/>
          <p:cNvPicPr preferRelativeResize="0"/>
          <p:nvPr/>
        </p:nvPicPr>
        <p:blipFill rotWithShape="1">
          <a:blip r:embed="rId7">
            <a:alphaModFix/>
          </a:blip>
          <a:srcRect l="7834" t="25699" r="5110" b="17417"/>
          <a:stretch/>
        </p:blipFill>
        <p:spPr>
          <a:xfrm>
            <a:off x="8945569" y="5446175"/>
            <a:ext cx="3126064" cy="1127456"/>
          </a:xfrm>
          <a:prstGeom prst="rect">
            <a:avLst/>
          </a:prstGeom>
          <a:noFill/>
          <a:ln>
            <a:noFill/>
          </a:ln>
        </p:spPr>
      </p:pic>
      <p:pic>
        <p:nvPicPr>
          <p:cNvPr id="9" name="Shape 104"/>
          <p:cNvPicPr preferRelativeResize="0"/>
          <p:nvPr/>
        </p:nvPicPr>
        <p:blipFill>
          <a:blip r:embed="rId8">
            <a:extLst>
              <a:ext uri="{28A0092B-C50C-407E-A947-70E740481C1C}">
                <a14:useLocalDpi xmlns:a14="http://schemas.microsoft.com/office/drawing/2010/main" val="0"/>
              </a:ext>
            </a:extLst>
          </a:blip>
          <a:stretch>
            <a:fillRect/>
          </a:stretch>
        </p:blipFill>
        <p:spPr>
          <a:xfrm rot="5649651">
            <a:off x="3497266" y="314672"/>
            <a:ext cx="1165347" cy="1165347"/>
          </a:xfrm>
          <a:prstGeom prst="rect">
            <a:avLst/>
          </a:prstGeom>
          <a:noFill/>
          <a:ln>
            <a:noFill/>
          </a:ln>
        </p:spPr>
      </p:pic>
    </p:spTree>
    <p:extLst>
      <p:ext uri="{BB962C8B-B14F-4D97-AF65-F5344CB8AC3E}">
        <p14:creationId xmlns:p14="http://schemas.microsoft.com/office/powerpoint/2010/main" val="2970451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414825" y="1403540"/>
            <a:ext cx="10515600" cy="2128200"/>
          </a:xfrm>
          <a:prstGeom prst="rect">
            <a:avLst/>
          </a:prstGeom>
        </p:spPr>
        <p:txBody>
          <a:bodyPr wrap="square" lIns="91425" tIns="91425" rIns="91425" bIns="91425" anchor="t" anchorCtr="0">
            <a:noAutofit/>
          </a:bodyPr>
          <a:lstStyle/>
          <a:p>
            <a:pPr marL="228600" lvl="0" indent="-50800" rtl="0">
              <a:spcBef>
                <a:spcPts val="0"/>
              </a:spcBef>
              <a:buNone/>
            </a:pPr>
            <a:r>
              <a:rPr lang="en-US" b="1" dirty="0"/>
              <a:t>Then we translate our ideas about the system interface and functionalities into sketches. After we get a clear view, we started our paper prototype to know the sequence of functionalities before we starting the real prototype to decrease the effort.</a:t>
            </a:r>
          </a:p>
        </p:txBody>
      </p:sp>
      <p:pic>
        <p:nvPicPr>
          <p:cNvPr id="115" name="Shape 115"/>
          <p:cNvPicPr preferRelativeResize="0"/>
          <p:nvPr/>
        </p:nvPicPr>
        <p:blipFill>
          <a:blip r:embed="rId3">
            <a:extLst>
              <a:ext uri="{28A0092B-C50C-407E-A947-70E740481C1C}">
                <a14:useLocalDpi xmlns:a14="http://schemas.microsoft.com/office/drawing/2010/main" val="0"/>
              </a:ext>
            </a:extLst>
          </a:blip>
          <a:stretch>
            <a:fillRect/>
          </a:stretch>
        </p:blipFill>
        <p:spPr>
          <a:xfrm>
            <a:off x="4281340" y="3315205"/>
            <a:ext cx="3212192" cy="3212192"/>
          </a:xfrm>
          <a:prstGeom prst="rect">
            <a:avLst/>
          </a:prstGeom>
          <a:noFill/>
          <a:ln>
            <a:noFill/>
          </a:ln>
        </p:spPr>
      </p:pic>
      <p:sp>
        <p:nvSpPr>
          <p:cNvPr id="117" name="Shape 117"/>
          <p:cNvSpPr txBox="1">
            <a:spLocks noGrp="1"/>
          </p:cNvSpPr>
          <p:nvPr>
            <p:ph type="title"/>
          </p:nvPr>
        </p:nvSpPr>
        <p:spPr>
          <a:xfrm>
            <a:off x="0" y="161800"/>
            <a:ext cx="12192000" cy="1325700"/>
          </a:xfrm>
          <a:prstGeom prst="rect">
            <a:avLst/>
          </a:prstGeom>
          <a:noFill/>
          <a:ln>
            <a:noFill/>
          </a:ln>
        </p:spPr>
        <p:txBody>
          <a:bodyPr wrap="square" lIns="91425" tIns="45700" rIns="91425" bIns="45700" anchor="ctr" anchorCtr="0">
            <a:noAutofit/>
          </a:bodyPr>
          <a:lstStyle/>
          <a:p>
            <a:pPr marL="0" marR="0" lvl="0" indent="-279400" algn="ctr" rtl="0">
              <a:lnSpc>
                <a:spcPct val="90000"/>
              </a:lnSpc>
              <a:spcBef>
                <a:spcPts val="0"/>
              </a:spcBef>
              <a:buClr>
                <a:schemeClr val="dk1"/>
              </a:buClr>
              <a:buSzPts val="4400"/>
              <a:buFont typeface="Calibri"/>
              <a:buNone/>
            </a:pPr>
            <a:r>
              <a:rPr lang="en-US" b="1" dirty="0">
                <a:latin typeface="+mn-lt"/>
              </a:rPr>
              <a:t>Sketches and Paper prototype</a:t>
            </a:r>
          </a:p>
        </p:txBody>
      </p:sp>
    </p:spTree>
    <p:extLst>
      <p:ext uri="{BB962C8B-B14F-4D97-AF65-F5344CB8AC3E}">
        <p14:creationId xmlns:p14="http://schemas.microsoft.com/office/powerpoint/2010/main" val="959224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16"/>
          <p:cNvPicPr preferRelativeResize="0"/>
          <p:nvPr/>
        </p:nvPicPr>
        <p:blipFill>
          <a:blip r:embed="rId2">
            <a:alphaModFix/>
          </a:blip>
          <a:stretch>
            <a:fillRect/>
          </a:stretch>
        </p:blipFill>
        <p:spPr>
          <a:xfrm>
            <a:off x="5679948" y="893235"/>
            <a:ext cx="6539964" cy="4755748"/>
          </a:xfrm>
          <a:prstGeom prst="rect">
            <a:avLst/>
          </a:prstGeom>
          <a:noFill/>
          <a:ln>
            <a:noFill/>
          </a:ln>
        </p:spPr>
      </p:pic>
      <p:pic>
        <p:nvPicPr>
          <p:cNvPr id="4" name="Shape 115"/>
          <p:cNvPicPr preferRelativeResize="0"/>
          <p:nvPr/>
        </p:nvPicPr>
        <p:blipFill>
          <a:blip r:embed="rId3">
            <a:alphaModFix/>
          </a:blip>
          <a:stretch>
            <a:fillRect/>
          </a:stretch>
        </p:blipFill>
        <p:spPr>
          <a:xfrm>
            <a:off x="0" y="879274"/>
            <a:ext cx="5778390" cy="4787172"/>
          </a:xfrm>
          <a:prstGeom prst="rect">
            <a:avLst/>
          </a:prstGeom>
          <a:noFill/>
          <a:ln>
            <a:noFill/>
          </a:ln>
        </p:spPr>
      </p:pic>
    </p:spTree>
    <p:extLst>
      <p:ext uri="{BB962C8B-B14F-4D97-AF65-F5344CB8AC3E}">
        <p14:creationId xmlns:p14="http://schemas.microsoft.com/office/powerpoint/2010/main" val="4206023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0" y="2068661"/>
            <a:ext cx="12057677" cy="1444200"/>
          </a:xfrm>
          <a:prstGeom prst="rect">
            <a:avLst/>
          </a:prstGeom>
          <a:noFill/>
          <a:ln>
            <a:noFill/>
          </a:ln>
        </p:spPr>
        <p:txBody>
          <a:bodyPr wrap="square" lIns="91425" tIns="45700" rIns="91425" bIns="45700" anchor="t" anchorCtr="0">
            <a:noAutofit/>
          </a:bodyPr>
          <a:lstStyle/>
          <a:p>
            <a:pPr marL="228600" marR="0" lvl="0" indent="-120650" algn="l" rtl="0">
              <a:lnSpc>
                <a:spcPct val="90000"/>
              </a:lnSpc>
              <a:spcBef>
                <a:spcPts val="0"/>
              </a:spcBef>
              <a:buClr>
                <a:schemeClr val="dk1"/>
              </a:buClr>
              <a:buSzPts val="1100"/>
              <a:buFont typeface="Arial"/>
              <a:buNone/>
            </a:pPr>
            <a:r>
              <a:rPr lang="en-US" sz="3600" b="1" dirty="0"/>
              <a:t>Reverse the paper prototype the dynamic prototype concerned more on the interface colors and the design.</a:t>
            </a:r>
          </a:p>
          <a:p>
            <a:pPr marL="228600" marR="0" lvl="0" indent="-120650" algn="l" rtl="0">
              <a:lnSpc>
                <a:spcPct val="90000"/>
              </a:lnSpc>
              <a:spcBef>
                <a:spcPts val="0"/>
              </a:spcBef>
              <a:buClr>
                <a:schemeClr val="dk1"/>
              </a:buClr>
              <a:buSzPts val="1100"/>
              <a:buFont typeface="Arial"/>
              <a:buNone/>
            </a:pPr>
            <a:endParaRPr lang="en-US" sz="3600" b="1" dirty="0"/>
          </a:p>
          <a:p>
            <a:pPr marL="228600" marR="0" lvl="0" indent="-120650" algn="ctr" rtl="0">
              <a:lnSpc>
                <a:spcPct val="90000"/>
              </a:lnSpc>
              <a:spcBef>
                <a:spcPts val="0"/>
              </a:spcBef>
              <a:buClr>
                <a:schemeClr val="dk1"/>
              </a:buClr>
              <a:buSzPts val="1100"/>
              <a:buFont typeface="Arial"/>
              <a:buNone/>
            </a:pPr>
            <a:r>
              <a:rPr lang="en-US" sz="3600" b="1" dirty="0"/>
              <a:t>We used </a:t>
            </a:r>
            <a:r>
              <a:rPr lang="en-US" sz="3600" b="1" dirty="0" err="1"/>
              <a:t>Proto.io</a:t>
            </a:r>
            <a:r>
              <a:rPr lang="en-US" sz="3600" b="1" dirty="0"/>
              <a:t> to build it.</a:t>
            </a:r>
          </a:p>
          <a:p>
            <a:pPr marL="228600" marR="0" lvl="0" indent="-228600" algn="l" rtl="0">
              <a:lnSpc>
                <a:spcPct val="90000"/>
              </a:lnSpc>
              <a:spcBef>
                <a:spcPts val="0"/>
              </a:spcBef>
              <a:buClr>
                <a:schemeClr val="dk1"/>
              </a:buClr>
              <a:buSzPts val="2800"/>
              <a:buFont typeface="Arial"/>
              <a:buNone/>
            </a:pPr>
            <a:endParaRPr sz="3600" b="1" dirty="0"/>
          </a:p>
        </p:txBody>
      </p:sp>
      <p:sp>
        <p:nvSpPr>
          <p:cNvPr id="124" name="Shape 124"/>
          <p:cNvSpPr txBox="1">
            <a:spLocks noGrp="1"/>
          </p:cNvSpPr>
          <p:nvPr>
            <p:ph type="title"/>
          </p:nvPr>
        </p:nvSpPr>
        <p:spPr>
          <a:xfrm>
            <a:off x="0" y="365125"/>
            <a:ext cx="12192000" cy="1325700"/>
          </a:xfrm>
          <a:prstGeom prst="rect">
            <a:avLst/>
          </a:prstGeom>
          <a:noFill/>
          <a:ln>
            <a:noFill/>
          </a:ln>
        </p:spPr>
        <p:txBody>
          <a:bodyPr wrap="square" lIns="91425" tIns="45700" rIns="91425" bIns="45700" anchor="ctr" anchorCtr="0">
            <a:noAutofit/>
          </a:bodyPr>
          <a:lstStyle/>
          <a:p>
            <a:pPr marL="0" marR="0" lvl="0" indent="-279400" algn="ctr" rtl="0">
              <a:lnSpc>
                <a:spcPct val="90000"/>
              </a:lnSpc>
              <a:spcBef>
                <a:spcPts val="0"/>
              </a:spcBef>
              <a:buClr>
                <a:schemeClr val="dk1"/>
              </a:buClr>
              <a:buSzPts val="4400"/>
              <a:buFont typeface="Calibri"/>
              <a:buNone/>
            </a:pPr>
            <a:r>
              <a:rPr lang="en-US" sz="6000" b="1" dirty="0">
                <a:solidFill>
                  <a:srgbClr val="2D97B4"/>
                </a:solidFill>
                <a:latin typeface="+mn-lt"/>
              </a:rPr>
              <a:t>Dynamic prototype</a:t>
            </a:r>
          </a:p>
        </p:txBody>
      </p:sp>
      <p:pic>
        <p:nvPicPr>
          <p:cNvPr id="126" name="Shape 126"/>
          <p:cNvPicPr preferRelativeResize="0"/>
          <p:nvPr/>
        </p:nvPicPr>
        <p:blipFill>
          <a:blip r:embed="rId3">
            <a:alphaModFix/>
          </a:blip>
          <a:stretch>
            <a:fillRect/>
          </a:stretch>
        </p:blipFill>
        <p:spPr>
          <a:xfrm>
            <a:off x="3706853" y="4237490"/>
            <a:ext cx="4739458" cy="2057008"/>
          </a:xfrm>
          <a:prstGeom prst="rect">
            <a:avLst/>
          </a:prstGeom>
          <a:noFill/>
          <a:ln>
            <a:noFill/>
          </a:ln>
        </p:spPr>
      </p:pic>
    </p:spTree>
    <p:extLst>
      <p:ext uri="{BB962C8B-B14F-4D97-AF65-F5344CB8AC3E}">
        <p14:creationId xmlns:p14="http://schemas.microsoft.com/office/powerpoint/2010/main" val="4084393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23"/>
          <p:cNvPicPr preferRelativeResize="0"/>
          <p:nvPr/>
        </p:nvPicPr>
        <p:blipFill>
          <a:blip r:embed="rId2">
            <a:alphaModFix/>
          </a:blip>
          <a:stretch>
            <a:fillRect/>
          </a:stretch>
        </p:blipFill>
        <p:spPr>
          <a:xfrm>
            <a:off x="1507221" y="0"/>
            <a:ext cx="9224681" cy="6915170"/>
          </a:xfrm>
          <a:prstGeom prst="rect">
            <a:avLst/>
          </a:prstGeom>
          <a:noFill/>
          <a:ln>
            <a:noFill/>
          </a:ln>
        </p:spPr>
      </p:pic>
    </p:spTree>
    <p:extLst>
      <p:ext uri="{BB962C8B-B14F-4D97-AF65-F5344CB8AC3E}">
        <p14:creationId xmlns:p14="http://schemas.microsoft.com/office/powerpoint/2010/main" val="219392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0" y="2802599"/>
            <a:ext cx="12192000" cy="2835931"/>
          </a:xfrm>
          <a:prstGeom prst="rect">
            <a:avLst/>
          </a:prstGeom>
        </p:spPr>
        <p:txBody>
          <a:bodyPr wrap="square" lIns="91425" tIns="91425" rIns="91425" bIns="91425" anchor="t" anchorCtr="0">
            <a:noAutofit/>
          </a:bodyPr>
          <a:lstStyle/>
          <a:p>
            <a:pPr marL="228600" lvl="0" indent="-120650">
              <a:spcBef>
                <a:spcPts val="0"/>
              </a:spcBef>
              <a:buClr>
                <a:schemeClr val="dk1"/>
              </a:buClr>
              <a:buSzPts val="1100"/>
              <a:buFont typeface="Arial"/>
              <a:buNone/>
            </a:pPr>
            <a:r>
              <a:rPr lang="en-US" sz="3200" b="1" dirty="0">
                <a:solidFill>
                  <a:srgbClr val="393A49"/>
                </a:solidFill>
              </a:rPr>
              <a:t>Finally, to measure the usability of the system we prepared for the usability testing which refers to evaluating a product or service by testing it with representative users. Typically, during a test, participants will try to complete typical tasks while observers watch, listen and takes notes. The goal is to identify any usability problems.</a:t>
            </a:r>
          </a:p>
          <a:p>
            <a:pPr marL="228600" lvl="0" indent="-120650">
              <a:spcBef>
                <a:spcPts val="0"/>
              </a:spcBef>
              <a:buClr>
                <a:schemeClr val="dk1"/>
              </a:buClr>
              <a:buSzPts val="1100"/>
              <a:buFont typeface="Arial"/>
              <a:buNone/>
            </a:pPr>
            <a:r>
              <a:rPr lang="en-US" sz="3200" b="1" dirty="0">
                <a:solidFill>
                  <a:srgbClr val="393A49"/>
                </a:solidFill>
              </a:rPr>
              <a:t>We perform it at the usability lab at the college of computer science.</a:t>
            </a:r>
          </a:p>
          <a:p>
            <a:pPr marL="228600" lvl="0" indent="-50800">
              <a:spcBef>
                <a:spcPts val="0"/>
              </a:spcBef>
              <a:buNone/>
            </a:pPr>
            <a:endParaRPr dirty="0">
              <a:solidFill>
                <a:srgbClr val="393A49"/>
              </a:solidFill>
            </a:endParaRPr>
          </a:p>
        </p:txBody>
      </p:sp>
      <p:sp>
        <p:nvSpPr>
          <p:cNvPr id="133" name="Shape 133"/>
          <p:cNvSpPr txBox="1"/>
          <p:nvPr/>
        </p:nvSpPr>
        <p:spPr>
          <a:xfrm>
            <a:off x="0" y="474529"/>
            <a:ext cx="12192000" cy="1825500"/>
          </a:xfrm>
          <a:prstGeom prst="rect">
            <a:avLst/>
          </a:prstGeom>
          <a:noFill/>
          <a:ln>
            <a:noFill/>
          </a:ln>
        </p:spPr>
        <p:txBody>
          <a:bodyPr wrap="square" lIns="91425" tIns="91425" rIns="91425" bIns="91425" anchor="ctr" anchorCtr="0">
            <a:noAutofit/>
          </a:bodyPr>
          <a:lstStyle/>
          <a:p>
            <a:pPr marL="0" lvl="0" indent="0" algn="ctr" rtl="0">
              <a:lnSpc>
                <a:spcPct val="90000"/>
              </a:lnSpc>
              <a:spcBef>
                <a:spcPts val="0"/>
              </a:spcBef>
              <a:buNone/>
            </a:pPr>
            <a:r>
              <a:rPr lang="en-US" sz="6000" b="1" dirty="0">
                <a:solidFill>
                  <a:srgbClr val="EE3B4F"/>
                </a:solidFill>
                <a:latin typeface="Calibri"/>
                <a:ea typeface="Calibri"/>
                <a:cs typeface="Calibri"/>
                <a:sym typeface="Calibri"/>
              </a:rPr>
              <a:t>Usability testing</a:t>
            </a:r>
          </a:p>
        </p:txBody>
      </p:sp>
      <p:pic>
        <p:nvPicPr>
          <p:cNvPr id="4" name="Shape 123"/>
          <p:cNvPicPr preferRelativeResize="0"/>
          <p:nvPr/>
        </p:nvPicPr>
        <p:blipFill>
          <a:blip r:embed="rId3">
            <a:extLst>
              <a:ext uri="{28A0092B-C50C-407E-A947-70E740481C1C}">
                <a14:useLocalDpi xmlns:a14="http://schemas.microsoft.com/office/drawing/2010/main" val="0"/>
              </a:ext>
            </a:extLst>
          </a:blip>
          <a:stretch>
            <a:fillRect/>
          </a:stretch>
        </p:blipFill>
        <p:spPr>
          <a:xfrm>
            <a:off x="9407285" y="321004"/>
            <a:ext cx="2112703" cy="2112703"/>
          </a:xfrm>
          <a:prstGeom prst="rect">
            <a:avLst/>
          </a:prstGeom>
          <a:noFill/>
          <a:ln>
            <a:noFill/>
          </a:ln>
        </p:spPr>
      </p:pic>
    </p:spTree>
    <p:extLst>
      <p:ext uri="{BB962C8B-B14F-4D97-AF65-F5344CB8AC3E}">
        <p14:creationId xmlns:p14="http://schemas.microsoft.com/office/powerpoint/2010/main" val="3230292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body" idx="1"/>
          </p:nvPr>
        </p:nvSpPr>
        <p:spPr>
          <a:xfrm>
            <a:off x="-97690" y="1909366"/>
            <a:ext cx="9447972" cy="1593780"/>
          </a:xfrm>
          <a:prstGeom prst="rect">
            <a:avLst/>
          </a:prstGeom>
        </p:spPr>
        <p:txBody>
          <a:bodyPr wrap="square" lIns="91425" tIns="91425" rIns="91425" bIns="91425" anchor="t" anchorCtr="0">
            <a:noAutofit/>
          </a:bodyPr>
          <a:lstStyle/>
          <a:p>
            <a:pPr marL="228600" lvl="0" indent="-50800">
              <a:spcBef>
                <a:spcPts val="0"/>
              </a:spcBef>
              <a:buNone/>
            </a:pPr>
            <a:r>
              <a:rPr lang="en-US" sz="4400" b="1" dirty="0">
                <a:solidFill>
                  <a:srgbClr val="435C67"/>
                </a:solidFill>
              </a:rPr>
              <a:t>The usability testing helps us to know the unpredictable usability problems that we noticed from the participants. Also, it gives us a quantitative result about the usability which gives us the opportunity to improve our system UI.</a:t>
            </a:r>
          </a:p>
        </p:txBody>
      </p:sp>
      <p:sp>
        <p:nvSpPr>
          <p:cNvPr id="140" name="Shape 140"/>
          <p:cNvSpPr txBox="1">
            <a:spLocks noGrp="1"/>
          </p:cNvSpPr>
          <p:nvPr>
            <p:ph type="title"/>
          </p:nvPr>
        </p:nvSpPr>
        <p:spPr>
          <a:xfrm>
            <a:off x="0" y="269625"/>
            <a:ext cx="12192000" cy="1325700"/>
          </a:xfrm>
          <a:prstGeom prst="rect">
            <a:avLst/>
          </a:prstGeom>
          <a:noFill/>
          <a:ln>
            <a:noFill/>
          </a:ln>
        </p:spPr>
        <p:txBody>
          <a:bodyPr wrap="square" lIns="91425" tIns="45700" rIns="91425" bIns="45700" anchor="ctr" anchorCtr="0">
            <a:noAutofit/>
          </a:bodyPr>
          <a:lstStyle/>
          <a:p>
            <a:pPr marL="0" marR="0" lvl="0" indent="-279400" algn="ctr" rtl="0">
              <a:lnSpc>
                <a:spcPct val="90000"/>
              </a:lnSpc>
              <a:spcBef>
                <a:spcPts val="0"/>
              </a:spcBef>
              <a:buClr>
                <a:schemeClr val="dk1"/>
              </a:buClr>
              <a:buSzPts val="4400"/>
              <a:buFont typeface="Calibri"/>
              <a:buNone/>
            </a:pPr>
            <a:r>
              <a:rPr lang="en-US" sz="6000" b="1" dirty="0">
                <a:solidFill>
                  <a:srgbClr val="F5C13F"/>
                </a:solidFill>
                <a:latin typeface="+mn-lt"/>
              </a:rPr>
              <a:t>Usability testing benefits</a:t>
            </a:r>
          </a:p>
        </p:txBody>
      </p:sp>
      <p:pic>
        <p:nvPicPr>
          <p:cNvPr id="4" name="Shape 123"/>
          <p:cNvPicPr preferRelativeResize="0"/>
          <p:nvPr/>
        </p:nvPicPr>
        <p:blipFill>
          <a:blip r:embed="rId3">
            <a:extLst>
              <a:ext uri="{28A0092B-C50C-407E-A947-70E740481C1C}">
                <a14:useLocalDpi xmlns:a14="http://schemas.microsoft.com/office/drawing/2010/main" val="0"/>
              </a:ext>
            </a:extLst>
          </a:blip>
          <a:stretch>
            <a:fillRect/>
          </a:stretch>
        </p:blipFill>
        <p:spPr>
          <a:xfrm flipH="1">
            <a:off x="8988512" y="3374187"/>
            <a:ext cx="3396725" cy="3396725"/>
          </a:xfrm>
          <a:prstGeom prst="rect">
            <a:avLst/>
          </a:prstGeom>
          <a:noFill/>
          <a:ln>
            <a:noFill/>
          </a:ln>
        </p:spPr>
      </p:pic>
    </p:spTree>
    <p:extLst>
      <p:ext uri="{BB962C8B-B14F-4D97-AF65-F5344CB8AC3E}">
        <p14:creationId xmlns:p14="http://schemas.microsoft.com/office/powerpoint/2010/main" val="5003595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TotalTime>
  <Words>605</Words>
  <Application>Microsoft Office PowerPoint</Application>
  <PresentationFormat>Widescreen</PresentationFormat>
  <Paragraphs>86</Paragraphs>
  <Slides>23</Slides>
  <Notes>17</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Wingdings</vt:lpstr>
      <vt:lpstr>Office Theme</vt:lpstr>
      <vt:lpstr>NARS Restaurant Management System </vt:lpstr>
      <vt:lpstr>PowerPoint Presentation</vt:lpstr>
      <vt:lpstr>Observation</vt:lpstr>
      <vt:lpstr>Sketches and Paper prototype</vt:lpstr>
      <vt:lpstr>PowerPoint Presentation</vt:lpstr>
      <vt:lpstr>Dynamic prototype</vt:lpstr>
      <vt:lpstr>PowerPoint Presentation</vt:lpstr>
      <vt:lpstr>PowerPoint Presentation</vt:lpstr>
      <vt:lpstr>Usability testing benefits</vt:lpstr>
      <vt:lpstr>Tasks </vt:lpstr>
      <vt:lpstr>Usability Results</vt:lpstr>
      <vt:lpstr>1.Make order task   1.1 Quantity problem</vt:lpstr>
      <vt:lpstr>1.2 Done feedback</vt:lpstr>
      <vt:lpstr>2.Close lists in View waiters task </vt:lpstr>
      <vt:lpstr>Solution   X button in top of  lists </vt:lpstr>
      <vt:lpstr>3. Book new reservation task 3.1 check added reservation </vt:lpstr>
      <vt:lpstr>Temporary solution </vt:lpstr>
      <vt:lpstr>3.2 Date and time spinner  </vt:lpstr>
      <vt:lpstr>4. Access booked reservation to edit in edit booking task</vt:lpstr>
      <vt:lpstr>5.Show and close the bill in show bill task </vt:lpstr>
      <vt:lpstr>Solution  change X color and borders</vt:lpstr>
      <vt:lpstr>Survey Result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norah k</dc:creator>
  <cp:lastModifiedBy>norah k</cp:lastModifiedBy>
  <cp:revision>41</cp:revision>
  <dcterms:created xsi:type="dcterms:W3CDTF">2017-12-16T01:20:35Z</dcterms:created>
  <dcterms:modified xsi:type="dcterms:W3CDTF">2017-12-19T06:32:16Z</dcterms:modified>
</cp:coreProperties>
</file>